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4"/>
  </p:notesMasterIdLst>
  <p:handoutMasterIdLst>
    <p:handoutMasterId r:id="rId15"/>
  </p:handoutMasterIdLst>
  <p:sldIdLst>
    <p:sldId id="256" r:id="rId5"/>
    <p:sldId id="257" r:id="rId6"/>
    <p:sldId id="258" r:id="rId7"/>
    <p:sldId id="269" r:id="rId8"/>
    <p:sldId id="270" r:id="rId9"/>
    <p:sldId id="259" r:id="rId10"/>
    <p:sldId id="273" r:id="rId11"/>
    <p:sldId id="271" r:id="rId12"/>
    <p:sldId id="272"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69" autoAdjust="0"/>
    <p:restoredTop sz="60940" autoAdjust="0"/>
  </p:normalViewPr>
  <p:slideViewPr>
    <p:cSldViewPr snapToGrid="0" showGuides="1">
      <p:cViewPr>
        <p:scale>
          <a:sx n="59" d="100"/>
          <a:sy n="59" d="100"/>
        </p:scale>
        <p:origin x="-312" y="216"/>
      </p:cViewPr>
      <p:guideLst>
        <p:guide orient="horz" pos="2160"/>
        <p:guide pos="3840"/>
      </p:guideLst>
    </p:cSldViewPr>
  </p:slideViewPr>
  <p:notesTextViewPr>
    <p:cViewPr>
      <p:scale>
        <a:sx n="1" d="1"/>
        <a:sy n="1" d="1"/>
      </p:scale>
      <p:origin x="0" y="0"/>
    </p:cViewPr>
  </p:notesTextViewPr>
  <p:notesViewPr>
    <p:cSldViewPr snapToGrid="0" showGuides="1">
      <p:cViewPr varScale="1">
        <p:scale>
          <a:sx n="58" d="100"/>
          <a:sy n="58" d="100"/>
        </p:scale>
        <p:origin x="1974"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3CEAAF3-9831-450B-8D59-2C09DB96C8FC}" type="datetimeFigureOut">
              <a:rPr lang="en-US"/>
              <a:t>6/10/2018</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834459-7356-44BF-850D-8B30C4FB3B6B}" type="slidenum">
              <a:rPr/>
              <a:t>‹#›</a:t>
            </a:fld>
            <a:endParaRPr/>
          </a:p>
        </p:txBody>
      </p:sp>
    </p:spTree>
    <p:extLst>
      <p:ext uri="{BB962C8B-B14F-4D97-AF65-F5344CB8AC3E}">
        <p14:creationId xmlns:p14="http://schemas.microsoft.com/office/powerpoint/2010/main" val="2469016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50CD79-FC16-4410-AB61-17F26E6D3BC8}" type="datetimeFigureOut">
              <a:rPr lang="en-US"/>
              <a:t>6/10/2018</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3C37BE-C303-496D-B5CD-85F2937540FC}" type="slidenum">
              <a:rPr/>
              <a:t>‹#›</a:t>
            </a:fld>
            <a:endParaRPr/>
          </a:p>
        </p:txBody>
      </p:sp>
    </p:spTree>
    <p:extLst>
      <p:ext uri="{BB962C8B-B14F-4D97-AF65-F5344CB8AC3E}">
        <p14:creationId xmlns:p14="http://schemas.microsoft.com/office/powerpoint/2010/main" val="3350842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smtClean="0">
                <a:latin typeface="Arial" pitchFamily="34" charset="0"/>
                <a:cs typeface="Arial" pitchFamily="34" charset="0"/>
              </a:rPr>
              <a:t>This</a:t>
            </a:r>
            <a:r>
              <a:rPr lang="en-US" i="0" baseline="0" dirty="0" smtClean="0">
                <a:latin typeface="Arial" pitchFamily="34" charset="0"/>
                <a:cs typeface="Arial" pitchFamily="34" charset="0"/>
              </a:rPr>
              <a:t> presentation was used for professional development in Mentoring Circle where mentors gather to discuss and learn from each other. </a:t>
            </a:r>
            <a:endParaRPr lang="en-US" i="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0A3C37BE-C303-496D-B5CD-85F2937540FC}" type="slidenum">
              <a:rPr lang="en-US" smtClean="0"/>
              <a:t>1</a:t>
            </a:fld>
            <a:endParaRPr lang="en-US"/>
          </a:p>
        </p:txBody>
      </p:sp>
    </p:spTree>
    <p:extLst>
      <p:ext uri="{BB962C8B-B14F-4D97-AF65-F5344CB8AC3E}">
        <p14:creationId xmlns:p14="http://schemas.microsoft.com/office/powerpoint/2010/main" val="2406150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Especially for adults</a:t>
            </a:r>
            <a:r>
              <a:rPr lang="en-US" baseline="0" dirty="0" smtClean="0"/>
              <a:t> it is important to perceive the training and instruction meaningful. Otherwise their engagement may be reduced to instrumental or superficial activity of completing tasks (</a:t>
            </a:r>
            <a:r>
              <a:rPr lang="en-US" baseline="0" dirty="0" err="1" smtClean="0"/>
              <a:t>Kahu</a:t>
            </a:r>
            <a:r>
              <a:rPr lang="en-US" baseline="0" dirty="0" smtClean="0"/>
              <a:t>, 2013).  Intrinsic interest and engagement relate to enjoyment and increased attentiveness that support the transfer of learning much better than just complying to finish the activities. The “disorienting dilemma” occurs when we can’t fit new experience or information into our existing meaning structure, thus causing possibly stressful emotions and reflections that can lead to new, transformative learning.  Engagement in deep learning may depend on experiencing the change – the personal need to learn new things.</a:t>
            </a:r>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t>2</a:t>
            </a:fld>
            <a:endParaRPr lang="en-US"/>
          </a:p>
        </p:txBody>
      </p:sp>
    </p:spTree>
    <p:extLst>
      <p:ext uri="{BB962C8B-B14F-4D97-AF65-F5344CB8AC3E}">
        <p14:creationId xmlns:p14="http://schemas.microsoft.com/office/powerpoint/2010/main" val="7564107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smtClean="0"/>
              <a:t>There is a big difference between engagement and</a:t>
            </a:r>
            <a:r>
              <a:rPr lang="en-US" baseline="0" dirty="0" smtClean="0"/>
              <a:t> compliance in learning. High attention and high commitment support deep learning. We can be attentive and compliant in meetings and trainings without really engaging in the deep learning process. Surface learning and strategic learning are often used engagement strategies when we don’t have personal interest or motivation to learn the content, and our commitment and attention are low. </a:t>
            </a:r>
          </a:p>
          <a:p>
            <a:pPr lvl="0"/>
            <a:r>
              <a:rPr lang="en-US" sz="1200" kern="1200" dirty="0" smtClean="0">
                <a:solidFill>
                  <a:schemeClr val="tx1"/>
                </a:solidFill>
                <a:effectLst/>
                <a:latin typeface="+mn-lt"/>
                <a:ea typeface="+mn-ea"/>
                <a:cs typeface="+mn-cs"/>
              </a:rPr>
              <a:t>Deep and deeper learning both refer to acquiring transferable knowledge through learning experiences. The term “deep learning” resulted from the original phenomenographic research of </a:t>
            </a:r>
            <a:r>
              <a:rPr lang="en-US" sz="1200" kern="1200" dirty="0" err="1" smtClean="0">
                <a:solidFill>
                  <a:schemeClr val="tx1"/>
                </a:solidFill>
                <a:effectLst/>
                <a:latin typeface="+mn-lt"/>
                <a:ea typeface="+mn-ea"/>
                <a:cs typeface="+mn-cs"/>
              </a:rPr>
              <a:t>Marton</a:t>
            </a:r>
            <a:r>
              <a:rPr lang="en-US" sz="1200" kern="1200" dirty="0" smtClean="0">
                <a:solidFill>
                  <a:schemeClr val="tx1"/>
                </a:solidFill>
                <a:effectLst/>
                <a:latin typeface="+mn-lt"/>
                <a:ea typeface="+mn-ea"/>
                <a:cs typeface="+mn-cs"/>
              </a:rPr>
              <a:t> and </a:t>
            </a:r>
            <a:r>
              <a:rPr lang="en-US" sz="1200" kern="1200" dirty="0" err="1" smtClean="0">
                <a:solidFill>
                  <a:schemeClr val="tx1"/>
                </a:solidFill>
                <a:effectLst/>
                <a:latin typeface="+mn-lt"/>
                <a:ea typeface="+mn-ea"/>
                <a:cs typeface="+mn-cs"/>
              </a:rPr>
              <a:t>Säljö</a:t>
            </a:r>
            <a:r>
              <a:rPr lang="en-US" sz="1200" kern="1200" dirty="0" smtClean="0">
                <a:solidFill>
                  <a:schemeClr val="tx1"/>
                </a:solidFill>
                <a:effectLst/>
                <a:latin typeface="+mn-lt"/>
                <a:ea typeface="+mn-ea"/>
                <a:cs typeface="+mn-cs"/>
              </a:rPr>
              <a:t> (1976) where researchers found out students having different approaches to learning.  These approaches describe how learners perceive tasks – either as disconnected pieces of information to be memorized in order to pass the exam (surface learning), or as knowledge to be constructed and understood in order to create new meanings (deep learning).  Deeper learning has been defined by American Institutes for Research (Huberman, Bitter, Anthony, &amp; </a:t>
            </a:r>
            <a:r>
              <a:rPr lang="en-US" sz="1200" kern="1200" dirty="0" err="1" smtClean="0">
                <a:solidFill>
                  <a:schemeClr val="tx1"/>
                </a:solidFill>
                <a:effectLst/>
                <a:latin typeface="+mn-lt"/>
                <a:ea typeface="+mn-ea"/>
                <a:cs typeface="+mn-cs"/>
              </a:rPr>
              <a:t>O'Day</a:t>
            </a:r>
            <a:r>
              <a:rPr lang="en-US" sz="1200" kern="1200" dirty="0" smtClean="0">
                <a:solidFill>
                  <a:schemeClr val="tx1"/>
                </a:solidFill>
                <a:effectLst/>
                <a:latin typeface="+mn-lt"/>
                <a:ea typeface="+mn-ea"/>
                <a:cs typeface="+mn-cs"/>
              </a:rPr>
              <a:t>, 2014) as “a set of competencies students must master in order to develop a keen understanding of academic content and apply their knowledge to problems in the classroom and on the job”  (Opportunities and outcomes section,  para. 2).</a:t>
            </a:r>
          </a:p>
          <a:p>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t>3</a:t>
            </a:fld>
            <a:endParaRPr lang="en-US"/>
          </a:p>
        </p:txBody>
      </p:sp>
    </p:spTree>
    <p:extLst>
      <p:ext uri="{BB962C8B-B14F-4D97-AF65-F5344CB8AC3E}">
        <p14:creationId xmlns:p14="http://schemas.microsoft.com/office/powerpoint/2010/main" val="34331377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Mentoring adult</a:t>
            </a:r>
            <a:r>
              <a:rPr lang="en-US" baseline="0" dirty="0" smtClean="0"/>
              <a:t> students in higher education settings is more than just instructing them. It is about supporting the internal change that results when people have personally meaningful learning experiences. </a:t>
            </a:r>
            <a:r>
              <a:rPr lang="en-US" sz="1200" dirty="0" smtClean="0"/>
              <a:t>Regular and substantive interactions with mentors can promote deeper learning. </a:t>
            </a:r>
            <a:r>
              <a:rPr lang="en-US" baseline="0" dirty="0" smtClean="0"/>
              <a:t>Learning happens in interactions. Sometimes we have this misconception of adult students not needing the one-on-one interactions with faculty, because they are able to use other learning strategies. This is not always true, and in most cases it appears that students appreciate the opportunity to discuss their understanding of the content they are learning. In spring 2018 I have graduated 220 students from masters degree programs in instructional design in curriculum &amp; instruction. Most of them have verbalized their satisfaction in mentoring practice that focuses on supporting their learning process, in addition to helping to understand the content. </a:t>
            </a:r>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t>4</a:t>
            </a:fld>
            <a:endParaRPr lang="en-US"/>
          </a:p>
        </p:txBody>
      </p:sp>
    </p:spTree>
    <p:extLst>
      <p:ext uri="{BB962C8B-B14F-4D97-AF65-F5344CB8AC3E}">
        <p14:creationId xmlns:p14="http://schemas.microsoft.com/office/powerpoint/2010/main" val="33613054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 important to note that we are NOT</a:t>
            </a:r>
            <a:r>
              <a:rPr lang="en-US" baseline="0" dirty="0" smtClean="0"/>
              <a:t> talking about transformative teaching, but transformative learning. It is always personal, contextual, situational and results with a change. When my students walk away with this change, I know I have succeeded as a mentor. It is not just a byproduct of graduating with a masters degree, but an opportunity to rethink their practices as professional educators. This is why we have higher education, right? To engage in lifelong learning! To become better in what we do, to improve our professional practice! </a:t>
            </a:r>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t>5</a:t>
            </a:fld>
            <a:endParaRPr lang="en-US"/>
          </a:p>
        </p:txBody>
      </p:sp>
    </p:spTree>
    <p:extLst>
      <p:ext uri="{BB962C8B-B14F-4D97-AF65-F5344CB8AC3E}">
        <p14:creationId xmlns:p14="http://schemas.microsoft.com/office/powerpoint/2010/main" val="30117523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is a big difference between</a:t>
            </a:r>
            <a:r>
              <a:rPr lang="en-US" baseline="0" dirty="0" smtClean="0"/>
              <a:t> </a:t>
            </a:r>
            <a:r>
              <a:rPr lang="en-US" baseline="0" dirty="0" err="1" smtClean="0"/>
              <a:t>transactive</a:t>
            </a:r>
            <a:r>
              <a:rPr lang="en-US" baseline="0" dirty="0" smtClean="0"/>
              <a:t> and transformative mentoring practice. Transactions focus on products, transformation on learning process. Transactions focus on delivering standardized communications and experiences, whereas transformative mentoring focuses on supporting each student’s personal experience. It most likely is different from the experience of others, therefore it is very important for the faculty to focus on supporting students to make sense of their learning materials, and ask questions if something is unclear. It is a misconception that concept development only happens during childhood!  Transactions focusing on behaviors is okay if we are visiting a bank teller or fast food restaurant, however, interactions that support deeper learning must be founded on strengthening students’ engagement. One way of doing this is to provide more choices for engagement.</a:t>
            </a:r>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t>6</a:t>
            </a:fld>
            <a:endParaRPr lang="en-US"/>
          </a:p>
        </p:txBody>
      </p:sp>
    </p:spTree>
    <p:extLst>
      <p:ext uri="{BB962C8B-B14F-4D97-AF65-F5344CB8AC3E}">
        <p14:creationId xmlns:p14="http://schemas.microsoft.com/office/powerpoint/2010/main" val="12963991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is the difference between mentoring and instructing. Being a mentor means stepping down from the podium and being a guide on the side instead of being the sage at the stage.</a:t>
            </a:r>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t>7</a:t>
            </a:fld>
            <a:endParaRPr lang="en-US"/>
          </a:p>
        </p:txBody>
      </p:sp>
    </p:spTree>
    <p:extLst>
      <p:ext uri="{BB962C8B-B14F-4D97-AF65-F5344CB8AC3E}">
        <p14:creationId xmlns:p14="http://schemas.microsoft.com/office/powerpoint/2010/main" val="13850551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how to engage</a:t>
            </a:r>
            <a:r>
              <a:rPr lang="en-US" baseline="0" dirty="0" smtClean="0"/>
              <a:t> in transformative mentoring? Support lifelong learning, foster interest and curiosity in course topics. Help students set progress goals, instead of focusing solely on completion goals (think of a doctoral student – graduation may be years ahead!!). Remind of real-life connections (my everyday question to my students is: How could you use this in your classroom tomorrow?). Having a dialogue with students to understand their self-efficacy beliefs, and to be able to support their growing professional self-image. Listening what students say. Reminding students that everybody struggles with something.  Using Self-Regulated Learning in mentoring, and instructing students about the three phases: planning, performing, and reflecting. (</a:t>
            </a:r>
            <a:r>
              <a:rPr lang="en-US" baseline="0" dirty="0" err="1" smtClean="0"/>
              <a:t>Nilson’s</a:t>
            </a:r>
            <a:r>
              <a:rPr lang="en-US" baseline="0" dirty="0" smtClean="0"/>
              <a:t> book has lots of information about SRL)</a:t>
            </a:r>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t>8</a:t>
            </a:fld>
            <a:endParaRPr lang="en-US"/>
          </a:p>
        </p:txBody>
      </p:sp>
    </p:spTree>
    <p:extLst>
      <p:ext uri="{BB962C8B-B14F-4D97-AF65-F5344CB8AC3E}">
        <p14:creationId xmlns:p14="http://schemas.microsoft.com/office/powerpoint/2010/main" val="33843760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t>9</a:t>
            </a:fld>
            <a:endParaRPr lang="en-US"/>
          </a:p>
        </p:txBody>
      </p:sp>
    </p:spTree>
    <p:extLst>
      <p:ext uri="{BB962C8B-B14F-4D97-AF65-F5344CB8AC3E}">
        <p14:creationId xmlns:p14="http://schemas.microsoft.com/office/powerpoint/2010/main" val="459601531"/>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1" name="Picture 10"/>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4445" y="0"/>
            <a:ext cx="1747524" cy="2292094"/>
          </a:xfrm>
          <a:prstGeom prst="rect">
            <a:avLst/>
          </a:prstGeom>
        </p:spPr>
      </p:pic>
      <p:sp>
        <p:nvSpPr>
          <p:cNvPr id="2" name="Title 1"/>
          <p:cNvSpPr>
            <a:spLocks noGrp="1"/>
          </p:cNvSpPr>
          <p:nvPr>
            <p:ph type="ctrTitle"/>
          </p:nvPr>
        </p:nvSpPr>
        <p:spPr>
          <a:xfrm>
            <a:off x="1104900" y="2292094"/>
            <a:ext cx="10096500" cy="2219691"/>
          </a:xfrm>
        </p:spPr>
        <p:txBody>
          <a:bodyPr anchor="ctr">
            <a:normAutofit/>
          </a:bodyPr>
          <a:lstStyle>
            <a:lvl1pPr algn="l">
              <a:defRPr sz="4400" cap="all" baseline="0"/>
            </a:lvl1pPr>
          </a:lstStyle>
          <a:p>
            <a:r>
              <a:rPr lang="en-US" smtClean="0"/>
              <a:t>Click to edit Master title style</a:t>
            </a:r>
            <a:endParaRPr/>
          </a:p>
        </p:txBody>
      </p:sp>
      <p:sp>
        <p:nvSpPr>
          <p:cNvPr id="3" name="Subtitle 2"/>
          <p:cNvSpPr>
            <a:spLocks noGrp="1"/>
          </p:cNvSpPr>
          <p:nvPr>
            <p:ph type="subTitle" idx="1"/>
          </p:nvPr>
        </p:nvSpPr>
        <p:spPr>
          <a:xfrm>
            <a:off x="1104898" y="4511784"/>
            <a:ext cx="10096501"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a:p>
        </p:txBody>
      </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4" name="Date Placeholder 3"/>
          <p:cNvSpPr>
            <a:spLocks noGrp="1"/>
          </p:cNvSpPr>
          <p:nvPr>
            <p:ph type="dt" sz="half" idx="10"/>
          </p:nvPr>
        </p:nvSpPr>
        <p:spPr/>
        <p:txBody>
          <a:bodyPr/>
          <a:lstStyle>
            <a:lvl1pPr>
              <a:defRPr baseline="0">
                <a:solidFill>
                  <a:schemeClr val="tx1">
                    <a:lumMod val="20000"/>
                    <a:lumOff val="80000"/>
                  </a:schemeClr>
                </a:solidFill>
              </a:defRPr>
            </a:lvl1pPr>
          </a:lstStyle>
          <a:p>
            <a:fld id="{402B9795-92DC-40DC-A1CA-9A4B349D7824}" type="datetimeFigureOut">
              <a:rPr lang="en-US" smtClean="0"/>
              <a:pPr/>
              <a:t>6/10/2018</a:t>
            </a:fld>
            <a:endParaRPr lang="en-US" dirty="0"/>
          </a:p>
        </p:txBody>
      </p:sp>
      <p:sp>
        <p:nvSpPr>
          <p:cNvPr id="5" name="Footer Placeholder 4"/>
          <p:cNvSpPr>
            <a:spLocks noGrp="1"/>
          </p:cNvSpPr>
          <p:nvPr>
            <p:ph type="ftr" sz="quarter" idx="11"/>
          </p:nvPr>
        </p:nvSpPr>
        <p:spPr/>
        <p:txBody>
          <a:bodyPr/>
          <a:lstStyle>
            <a:lvl1pPr>
              <a:defRPr baseline="0">
                <a:solidFill>
                  <a:schemeClr val="tx1">
                    <a:lumMod val="20000"/>
                    <a:lumOff val="80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baseline="0">
                <a:solidFill>
                  <a:schemeClr val="tx1">
                    <a:lumMod val="20000"/>
                    <a:lumOff val="80000"/>
                  </a:schemeClr>
                </a:solidFill>
              </a:defRPr>
            </a:lvl1pPr>
          </a:lstStyle>
          <a:p>
            <a:fld id="{0FF54DE5-C571-48E8-A5BC-B369434E2F44}" type="slidenum">
              <a:rPr lang="en-US" smtClean="0"/>
              <a:pPr/>
              <a:t>‹#›</a:t>
            </a:fld>
            <a:endParaRPr lang="en-US"/>
          </a:p>
        </p:txBody>
      </p:sp>
    </p:spTree>
    <p:extLst>
      <p:ext uri="{BB962C8B-B14F-4D97-AF65-F5344CB8AC3E}">
        <p14:creationId xmlns:p14="http://schemas.microsoft.com/office/powerpoint/2010/main" val="1659756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6/10/2018</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86876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1104900" y="2292094"/>
            <a:ext cx="5734050" cy="2219691"/>
          </a:xfrm>
        </p:spPr>
        <p:txBody>
          <a:bodyPr anchor="ctr">
            <a:normAutofit/>
          </a:bodyPr>
          <a:lstStyle>
            <a:lvl1pPr algn="l">
              <a:defRPr sz="4400" cap="all" baseline="0"/>
            </a:lvl1pPr>
          </a:lstStyle>
          <a:p>
            <a:r>
              <a:rPr lang="en-US" smtClean="0"/>
              <a:t>Click to edit Master title style</a:t>
            </a:r>
            <a:endParaRPr/>
          </a:p>
        </p:txBody>
      </p:sp>
      <p:sp>
        <p:nvSpPr>
          <p:cNvPr id="3" name="Subtitle 2"/>
          <p:cNvSpPr>
            <a:spLocks noGrp="1"/>
          </p:cNvSpPr>
          <p:nvPr>
            <p:ph type="subTitle" idx="1"/>
          </p:nvPr>
        </p:nvSpPr>
        <p:spPr>
          <a:xfrm>
            <a:off x="1104900" y="4511784"/>
            <a:ext cx="5734050"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a:p>
        </p:txBody>
      </p:sp>
      <p:sp>
        <p:nvSpPr>
          <p:cNvPr id="11" name="Picture Placeholder 10" descr="An empty placeholder to add an image. Click on the placeholder and select the image that you wish to add."/>
          <p:cNvSpPr>
            <a:spLocks noGrp="1"/>
          </p:cNvSpPr>
          <p:nvPr>
            <p:ph type="pic" sz="quarter" idx="13"/>
          </p:nvPr>
        </p:nvSpPr>
        <p:spPr>
          <a:xfrm>
            <a:off x="6981063" y="1310656"/>
            <a:ext cx="5210937" cy="4208604"/>
          </a:xfrm>
          <a:solidFill>
            <a:schemeClr val="tx1">
              <a:lumMod val="20000"/>
              <a:lumOff val="80000"/>
            </a:schemeClr>
          </a:solidFill>
        </p:spPr>
        <p:txBody>
          <a:bodyPr tIns="1005840"/>
          <a:lstStyle>
            <a:lvl1pPr marL="0" indent="0" algn="ctr">
              <a:buNone/>
              <a:defRPr/>
            </a:lvl1pPr>
          </a:lstStyle>
          <a:p>
            <a:r>
              <a:rPr lang="en-US" smtClean="0"/>
              <a:t>Click icon to add picture</a:t>
            </a:r>
            <a:endParaRPr/>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4" name="Group 13"/>
          <p:cNvGrpSpPr/>
          <p:nvPr/>
        </p:nvGrpSpPr>
        <p:grpSpPr>
          <a:xfrm>
            <a:off x="0" y="1143000"/>
            <a:ext cx="12192000" cy="63125"/>
            <a:chOff x="507492" y="1501519"/>
            <a:chExt cx="8129016" cy="63125"/>
          </a:xfrm>
        </p:grpSpPr>
        <p:cxnSp>
          <p:nvCxnSpPr>
            <p:cNvPr id="15" name="Straight Connector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pic>
        <p:nvPicPr>
          <p:cNvPr id="10" name="Picture 9"/>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5880" y="0"/>
            <a:ext cx="1747524" cy="2292094"/>
          </a:xfrm>
          <a:prstGeom prst="rect">
            <a:avLst/>
          </a:prstGeom>
        </p:spPr>
      </p:pic>
      <p:grpSp>
        <p:nvGrpSpPr>
          <p:cNvPr id="13" name="Group 12"/>
          <p:cNvGrpSpPr/>
          <p:nvPr/>
        </p:nvGrpSpPr>
        <p:grpSpPr>
          <a:xfrm rot="10800000">
            <a:off x="0" y="5645510"/>
            <a:ext cx="12192000" cy="63125"/>
            <a:chOff x="507492" y="1501519"/>
            <a:chExt cx="8129016" cy="63125"/>
          </a:xfrm>
        </p:grpSpPr>
        <p:cxnSp>
          <p:nvCxnSpPr>
            <p:cNvPr id="17" name="Straight Connector 16"/>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2673943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2514600"/>
            <a:ext cx="12192000" cy="3194035"/>
            <a:chOff x="647402" y="2514600"/>
            <a:chExt cx="10838688" cy="3194035"/>
          </a:xfrm>
        </p:grpSpPr>
        <p:grpSp>
          <p:nvGrpSpPr>
            <p:cNvPr id="9" name="Group 8"/>
            <p:cNvGrpSpPr/>
            <p:nvPr/>
          </p:nvGrpSpPr>
          <p:grpSpPr>
            <a:xfrm>
              <a:off x="647402" y="2514600"/>
              <a:ext cx="10838688" cy="63125"/>
              <a:chOff x="507492" y="1501519"/>
              <a:chExt cx="8129016" cy="63125"/>
            </a:xfrm>
          </p:grpSpPr>
          <p:cxnSp>
            <p:nvCxnSpPr>
              <p:cNvPr id="14" name="Straight Connector 13"/>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0" name="Rectangle 9"/>
            <p:cNvSpPr/>
            <p:nvPr/>
          </p:nvSpPr>
          <p:spPr>
            <a:xfrm>
              <a:off x="647402" y="2640850"/>
              <a:ext cx="10838688" cy="29415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 name="Group 10"/>
            <p:cNvGrpSpPr/>
            <p:nvPr/>
          </p:nvGrpSpPr>
          <p:grpSpPr>
            <a:xfrm rot="10800000">
              <a:off x="647402" y="5645510"/>
              <a:ext cx="10838688" cy="63125"/>
              <a:chOff x="507492" y="1501519"/>
              <a:chExt cx="8129016" cy="63125"/>
            </a:xfrm>
          </p:grpSpPr>
          <p:cxnSp>
            <p:nvCxnSpPr>
              <p:cNvPr id="12" name="Straight Connector 11"/>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pic>
        <p:nvPicPr>
          <p:cNvPr id="7" name="Picture 6"/>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325880" y="0"/>
            <a:ext cx="1783188" cy="2971806"/>
          </a:xfrm>
          <a:prstGeom prst="rect">
            <a:avLst/>
          </a:prstGeom>
        </p:spPr>
      </p:pic>
      <p:sp>
        <p:nvSpPr>
          <p:cNvPr id="2" name="Title 1"/>
          <p:cNvSpPr>
            <a:spLocks noGrp="1"/>
          </p:cNvSpPr>
          <p:nvPr>
            <p:ph type="title"/>
          </p:nvPr>
        </p:nvSpPr>
        <p:spPr>
          <a:xfrm>
            <a:off x="1104899" y="2971806"/>
            <a:ext cx="10071099" cy="1684150"/>
          </a:xfrm>
        </p:spPr>
        <p:txBody>
          <a:bodyPr anchor="ctr">
            <a:normAutofit/>
          </a:bodyPr>
          <a:lstStyle>
            <a:lvl1pPr>
              <a:defRPr sz="4400" cap="all" baseline="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1104899" y="4655956"/>
            <a:ext cx="10071099" cy="509750"/>
          </a:xfrm>
        </p:spPr>
        <p:txBody>
          <a:bodyPr>
            <a:normAutofit/>
          </a:bodyPr>
          <a:lstStyle>
            <a:lvl1pPr marL="0" indent="0">
              <a:spcBef>
                <a:spcPts val="0"/>
              </a:spcBef>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02B9795-92DC-40DC-A1CA-9A4B349D7824}" type="datetimeFigureOut">
              <a:rPr lang="en-US"/>
              <a:t>6/10/2018</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602678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104900" y="1600200"/>
            <a:ext cx="4914900" cy="4571999"/>
          </a:xfrm>
        </p:spPr>
        <p:txBody>
          <a:bodyPr/>
          <a:lstStyle>
            <a:lvl5pPr>
              <a:defRPr/>
            </a:lvl5pPr>
            <a:lvl6pPr>
              <a:defRPr/>
            </a:lvl6pPr>
            <a:lvl7pPr>
              <a:defRPr/>
            </a:lvl7pPr>
            <a:lvl8pPr>
              <a:defRPr/>
            </a:lvl8pPr>
            <a:lvl9pPr>
              <a:defRPr/>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172200" y="1600200"/>
            <a:ext cx="4914900" cy="4571999"/>
          </a:xfrm>
        </p:spPr>
        <p:txBody>
          <a:bodyPr/>
          <a:lstStyle>
            <a:lvl5pPr>
              <a:defRPr/>
            </a:lvl5pPr>
            <a:lvl6pPr>
              <a:defRPr/>
            </a:lvl6pPr>
            <a:lvl7pPr>
              <a:defRPr/>
            </a:lvl7pPr>
            <a:lvl8pPr>
              <a:defRPr/>
            </a:lvl8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t>6/10/2018</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527791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Text Placeholder 2"/>
          <p:cNvSpPr>
            <a:spLocks noGrp="1"/>
          </p:cNvSpPr>
          <p:nvPr>
            <p:ph type="body" idx="1"/>
          </p:nvPr>
        </p:nvSpPr>
        <p:spPr>
          <a:xfrm>
            <a:off x="110490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4900" y="2424112"/>
            <a:ext cx="4919472" cy="37480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16611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66110" y="2424112"/>
            <a:ext cx="4919472" cy="37480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402B9795-92DC-40DC-A1CA-9A4B349D7824}" type="datetimeFigureOut">
              <a:rPr lang="en-US"/>
              <a:t>6/10/2018</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971016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402B9795-92DC-40DC-A1CA-9A4B349D7824}" type="datetimeFigureOut">
              <a:rPr lang="en-US"/>
              <a:t>6/10/2018</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1758111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2B9795-92DC-40DC-A1CA-9A4B349D7824}" type="datetimeFigureOut">
              <a:rPr lang="en-US"/>
              <a:t>6/10/2018</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02416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smtClean="0"/>
              <a:t>Click to edit Master title style</a:t>
            </a:r>
            <a:endParaRPr/>
          </a:p>
        </p:txBody>
      </p:sp>
      <p:sp>
        <p:nvSpPr>
          <p:cNvPr id="4" name="Text Placeholder 3"/>
          <p:cNvSpPr>
            <a:spLocks noGrp="1"/>
          </p:cNvSpPr>
          <p:nvPr>
            <p:ph type="body" sz="half" idx="2"/>
          </p:nvPr>
        </p:nvSpPr>
        <p:spPr>
          <a:xfrm>
            <a:off x="1104900" y="1600200"/>
            <a:ext cx="4384548"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3" name="Content Placeholder 2"/>
          <p:cNvSpPr>
            <a:spLocks noGrp="1"/>
          </p:cNvSpPr>
          <p:nvPr>
            <p:ph idx="1"/>
          </p:nvPr>
        </p:nvSpPr>
        <p:spPr>
          <a:xfrm>
            <a:off x="5641848" y="1600199"/>
            <a:ext cx="5445252" cy="4572001"/>
          </a:xfrm>
        </p:spPr>
        <p:txBody>
          <a:bodyPr>
            <a:normAutofit/>
          </a:bodyPr>
          <a:lstStyle>
            <a:lvl1pPr>
              <a:defRPr sz="2000"/>
            </a:lvl1pPr>
            <a:lvl2pPr>
              <a:defRPr sz="16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t>6/10/2018</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69764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smtClean="0"/>
              <a:t>Click to edit Master title style</a:t>
            </a:r>
            <a:endParaRPr/>
          </a:p>
        </p:txBody>
      </p:sp>
      <p:sp>
        <p:nvSpPr>
          <p:cNvPr id="4" name="Text Placeholder 3"/>
          <p:cNvSpPr>
            <a:spLocks noGrp="1"/>
          </p:cNvSpPr>
          <p:nvPr>
            <p:ph type="body" sz="half" idx="2"/>
          </p:nvPr>
        </p:nvSpPr>
        <p:spPr>
          <a:xfrm>
            <a:off x="1104900" y="1600200"/>
            <a:ext cx="3396996"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4654671" y="1600199"/>
            <a:ext cx="6430912" cy="4572001"/>
          </a:xfrm>
        </p:spPr>
        <p:txBody>
          <a:bodyPr tIns="118872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5" name="Date Placeholder 4"/>
          <p:cNvSpPr>
            <a:spLocks noGrp="1"/>
          </p:cNvSpPr>
          <p:nvPr>
            <p:ph type="dt" sz="half" idx="10"/>
          </p:nvPr>
        </p:nvSpPr>
        <p:spPr/>
        <p:txBody>
          <a:bodyPr/>
          <a:lstStyle/>
          <a:p>
            <a:fld id="{402B9795-92DC-40DC-A1CA-9A4B349D7824}" type="datetimeFigureOut">
              <a:rPr lang="en-US"/>
              <a:t>6/10/2018</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769637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6/10/2018</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2012076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72600" y="365125"/>
            <a:ext cx="1714500" cy="5811838"/>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104900" y="365125"/>
            <a:ext cx="8098896"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6/10/2018</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grpSp>
        <p:nvGrpSpPr>
          <p:cNvPr id="7" name="Group 6"/>
          <p:cNvGrpSpPr/>
          <p:nvPr/>
        </p:nvGrpSpPr>
        <p:grpSpPr>
          <a:xfrm rot="5400000">
            <a:off x="6514047" y="3228843"/>
            <a:ext cx="5632704" cy="84403"/>
            <a:chOff x="1073150" y="1219201"/>
            <a:chExt cx="10058400" cy="63125"/>
          </a:xfrm>
        </p:grpSpPr>
        <p:cxnSp>
          <p:nvCxnSpPr>
            <p:cNvPr id="8" name="Straight Connector 7"/>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45927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04900" y="76200"/>
            <a:ext cx="9980682" cy="1096962"/>
          </a:xfrm>
          <a:prstGeom prst="rect">
            <a:avLst/>
          </a:prstGeom>
        </p:spPr>
        <p:txBody>
          <a:bodyPr vert="horz" lIns="0" tIns="45720" rIns="0" bIns="45720"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1104900" y="1600200"/>
            <a:ext cx="9982200" cy="4572000"/>
          </a:xfrm>
          <a:prstGeom prst="rect">
            <a:avLst/>
          </a:prstGeom>
        </p:spPr>
        <p:txBody>
          <a:bodyPr vert="horz" lIns="0" tIns="45720" rIns="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1104899" y="6356351"/>
            <a:ext cx="1829559" cy="365125"/>
          </a:xfrm>
          <a:prstGeom prst="rect">
            <a:avLst/>
          </a:prstGeom>
        </p:spPr>
        <p:txBody>
          <a:bodyPr vert="horz" lIns="0" tIns="45720" rIns="0" bIns="45720" rtlCol="0" anchor="ctr"/>
          <a:lstStyle>
            <a:lvl1pPr algn="l">
              <a:defRPr sz="1200" baseline="0">
                <a:solidFill>
                  <a:schemeClr val="tx1">
                    <a:lumMod val="75000"/>
                  </a:schemeClr>
                </a:solidFill>
              </a:defRPr>
            </a:lvl1pPr>
          </a:lstStyle>
          <a:p>
            <a:fld id="{402B9795-92DC-40DC-A1CA-9A4B349D7824}" type="datetimeFigureOut">
              <a:rPr lang="en-US" smtClean="0"/>
              <a:pPr/>
              <a:t>6/10/2018</a:t>
            </a:fld>
            <a:endParaRPr lang="en-US"/>
          </a:p>
        </p:txBody>
      </p:sp>
      <p:sp>
        <p:nvSpPr>
          <p:cNvPr id="5" name="Footer Placeholder 4"/>
          <p:cNvSpPr>
            <a:spLocks noGrp="1"/>
          </p:cNvSpPr>
          <p:nvPr>
            <p:ph type="ftr" sz="quarter" idx="3"/>
          </p:nvPr>
        </p:nvSpPr>
        <p:spPr>
          <a:xfrm>
            <a:off x="2934459" y="6356350"/>
            <a:ext cx="6323082" cy="365126"/>
          </a:xfrm>
          <a:prstGeom prst="rect">
            <a:avLst/>
          </a:prstGeom>
        </p:spPr>
        <p:txBody>
          <a:bodyPr vert="horz" lIns="0" tIns="45720" rIns="0" bIns="45720" rtlCol="0" anchor="ctr"/>
          <a:lstStyle>
            <a:lvl1pPr algn="ctr">
              <a:defRPr sz="1200" baseline="0">
                <a:solidFill>
                  <a:schemeClr val="tx1">
                    <a:lumMod val="75000"/>
                  </a:schemeClr>
                </a:solidFill>
              </a:defRPr>
            </a:lvl1pPr>
          </a:lstStyle>
          <a:p>
            <a:endParaRPr lang="en-US"/>
          </a:p>
        </p:txBody>
      </p:sp>
      <p:sp>
        <p:nvSpPr>
          <p:cNvPr id="6" name="Slide Number Placeholder 5"/>
          <p:cNvSpPr>
            <a:spLocks noGrp="1"/>
          </p:cNvSpPr>
          <p:nvPr>
            <p:ph type="sldNum" sz="quarter" idx="4"/>
          </p:nvPr>
        </p:nvSpPr>
        <p:spPr>
          <a:xfrm>
            <a:off x="9256782" y="6356351"/>
            <a:ext cx="1828800" cy="365125"/>
          </a:xfrm>
          <a:prstGeom prst="rect">
            <a:avLst/>
          </a:prstGeom>
        </p:spPr>
        <p:txBody>
          <a:bodyPr vert="horz" lIns="0" tIns="45720" rIns="0" bIns="45720" rtlCol="0" anchor="ctr"/>
          <a:lstStyle>
            <a:lvl1pPr algn="r">
              <a:defRPr sz="1200" baseline="0">
                <a:solidFill>
                  <a:schemeClr val="tx1">
                    <a:lumMod val="75000"/>
                  </a:schemeClr>
                </a:solidFill>
              </a:defRPr>
            </a:lvl1pPr>
          </a:lstStyle>
          <a:p>
            <a:fld id="{0FF54DE5-C571-48E8-A5BC-B369434E2F44}" type="slidenum">
              <a:rPr lang="en-US" smtClean="0"/>
              <a:pPr/>
              <a:t>‹#›</a:t>
            </a:fld>
            <a:endParaRPr lang="en-US"/>
          </a:p>
        </p:txBody>
      </p:sp>
      <p:grpSp>
        <p:nvGrpSpPr>
          <p:cNvPr id="15" name="Group 14"/>
          <p:cNvGrpSpPr/>
          <p:nvPr/>
        </p:nvGrpSpPr>
        <p:grpSpPr>
          <a:xfrm>
            <a:off x="1103376" y="1219201"/>
            <a:ext cx="9985248" cy="84403"/>
            <a:chOff x="1073150" y="1219201"/>
            <a:chExt cx="10058400" cy="63125"/>
          </a:xfrm>
        </p:grpSpPr>
        <p:cxnSp>
          <p:nvCxnSpPr>
            <p:cNvPr id="13" name="Straight Connector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46251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pos="696">
          <p15:clr>
            <a:srgbClr val="F26B43"/>
          </p15:clr>
        </p15:guide>
        <p15:guide id="2" pos="6984">
          <p15:clr>
            <a:srgbClr val="F26B43"/>
          </p15:clr>
        </p15:guide>
        <p15:guide id="3" orient="horz" pos="1008">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104900" y="2292094"/>
            <a:ext cx="5734050" cy="2219691"/>
          </a:xfrm>
        </p:spPr>
        <p:txBody>
          <a:bodyPr anchor="ctr"/>
          <a:lstStyle/>
          <a:p>
            <a:r>
              <a:rPr lang="en-US" dirty="0" smtClean="0"/>
              <a:t>Transformative </a:t>
            </a:r>
            <a:br>
              <a:rPr lang="en-US" dirty="0" smtClean="0"/>
            </a:br>
            <a:r>
              <a:rPr lang="en-US" dirty="0" smtClean="0"/>
              <a:t>Learning</a:t>
            </a:r>
            <a:br>
              <a:rPr lang="en-US" dirty="0" smtClean="0"/>
            </a:br>
            <a:r>
              <a:rPr lang="en-US" sz="2400" dirty="0" smtClean="0"/>
              <a:t>As a metatheory (Hoggan, 2016)</a:t>
            </a:r>
            <a:endParaRPr lang="en-US" sz="2400" dirty="0"/>
          </a:p>
        </p:txBody>
      </p:sp>
      <p:sp>
        <p:nvSpPr>
          <p:cNvPr id="7" name="Subtitle 6"/>
          <p:cNvSpPr>
            <a:spLocks noGrp="1"/>
          </p:cNvSpPr>
          <p:nvPr>
            <p:ph type="subTitle" idx="1"/>
          </p:nvPr>
        </p:nvSpPr>
        <p:spPr/>
        <p:txBody>
          <a:bodyPr/>
          <a:lstStyle/>
          <a:p>
            <a:endParaRPr lang="en-US" dirty="0" smtClean="0"/>
          </a:p>
          <a:p>
            <a:r>
              <a:rPr lang="en-US" dirty="0" smtClean="0"/>
              <a:t>Using transformative learning as a mentoring tool</a:t>
            </a:r>
          </a:p>
          <a:p>
            <a:r>
              <a:rPr lang="en-US" dirty="0" smtClean="0"/>
              <a:t>Nina </a:t>
            </a:r>
            <a:r>
              <a:rPr lang="en-US" dirty="0" smtClean="0"/>
              <a:t>Smith, </a:t>
            </a:r>
            <a:r>
              <a:rPr lang="en-US" dirty="0" smtClean="0"/>
              <a:t>Ed.D</a:t>
            </a:r>
            <a:r>
              <a:rPr lang="en-US" dirty="0" smtClean="0"/>
              <a:t>. January 2018</a:t>
            </a:r>
            <a:endParaRPr lang="en-US" dirty="0"/>
          </a:p>
        </p:txBody>
      </p:sp>
      <p:pic>
        <p:nvPicPr>
          <p:cNvPr id="4" name="Picture Placeholder 3" descr="Open book on table, blurred shelves of books in background"/>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8890" r="8890"/>
          <a:stretch>
            <a:fillRect/>
          </a:stretch>
        </p:blipFill>
        <p:spPr/>
      </p:pic>
    </p:spTree>
    <p:extLst>
      <p:ext uri="{BB962C8B-B14F-4D97-AF65-F5344CB8AC3E}">
        <p14:creationId xmlns:p14="http://schemas.microsoft.com/office/powerpoint/2010/main" val="1652133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r>
              <a:rPr lang="en-US" sz="3600" dirty="0" smtClean="0"/>
              <a:t>Transformational Learning – a Change</a:t>
            </a:r>
            <a:endParaRPr lang="en-US" sz="3600" dirty="0"/>
          </a:p>
        </p:txBody>
      </p:sp>
      <p:sp>
        <p:nvSpPr>
          <p:cNvPr id="14" name="Content Placeholder 13"/>
          <p:cNvSpPr>
            <a:spLocks noGrp="1"/>
          </p:cNvSpPr>
          <p:nvPr>
            <p:ph idx="1"/>
          </p:nvPr>
        </p:nvSpPr>
        <p:spPr/>
        <p:txBody>
          <a:bodyPr/>
          <a:lstStyle/>
          <a:p>
            <a:endParaRPr lang="en-US" dirty="0" smtClean="0"/>
          </a:p>
          <a:p>
            <a:r>
              <a:rPr lang="en-US" sz="2800" dirty="0" smtClean="0"/>
              <a:t>New information or experience must create a “crack” in the existing knowledge or understanding – creates an intrinsic “need” to learn.</a:t>
            </a:r>
            <a:endParaRPr lang="en-US" sz="2800" dirty="0"/>
          </a:p>
          <a:p>
            <a:r>
              <a:rPr lang="en-US" sz="2800" dirty="0" err="1" smtClean="0"/>
              <a:t>Mezirow</a:t>
            </a:r>
            <a:r>
              <a:rPr lang="en-US" sz="2800" dirty="0" smtClean="0"/>
              <a:t> </a:t>
            </a:r>
            <a:r>
              <a:rPr lang="en-US" sz="2800" dirty="0"/>
              <a:t>(2000) coined </a:t>
            </a:r>
            <a:r>
              <a:rPr lang="en-US" sz="2800" dirty="0" smtClean="0"/>
              <a:t>this as a </a:t>
            </a:r>
            <a:r>
              <a:rPr lang="en-US" sz="2800" dirty="0"/>
              <a:t>“disorienting dilemma” (p. 22</a:t>
            </a:r>
            <a:r>
              <a:rPr lang="en-US" sz="2800" dirty="0" smtClean="0"/>
              <a:t>)</a:t>
            </a:r>
            <a:endParaRPr lang="en-US" sz="2800" dirty="0"/>
          </a:p>
          <a:p>
            <a:r>
              <a:rPr lang="en-US" sz="2800" dirty="0" smtClean="0"/>
              <a:t>Hoggan (2016) suggests that as a result of this students “may </a:t>
            </a:r>
            <a:r>
              <a:rPr lang="en-US" sz="2800" dirty="0"/>
              <a:t>embark on a process of introspection and </a:t>
            </a:r>
            <a:r>
              <a:rPr lang="en-US" sz="2800" dirty="0" smtClean="0"/>
              <a:t>change” (p</a:t>
            </a:r>
            <a:r>
              <a:rPr lang="en-US" sz="2800" dirty="0"/>
              <a:t>. 61</a:t>
            </a:r>
            <a:r>
              <a:rPr lang="en-US" sz="2800" dirty="0" smtClean="0"/>
              <a:t>).</a:t>
            </a:r>
          </a:p>
          <a:p>
            <a:endParaRPr lang="en-US" dirty="0"/>
          </a:p>
        </p:txBody>
      </p:sp>
      <p:pic>
        <p:nvPicPr>
          <p:cNvPr id="4" name="Picture 3">
            <a:extLst>
              <a:ext uri="{FF2B5EF4-FFF2-40B4-BE49-F238E27FC236}">
                <a16:creationId xmlns:a16="http://schemas.microsoft.com/office/drawing/2014/main" xmlns="" id="{D1C44A08-1B16-4838-A850-A897AB4072C3}"/>
              </a:ext>
            </a:extLst>
          </p:cNvPr>
          <p:cNvPicPr>
            <a:picLocks noChangeAspect="1"/>
          </p:cNvPicPr>
          <p:nvPr/>
        </p:nvPicPr>
        <p:blipFill>
          <a:blip r:embed="rId3"/>
          <a:stretch>
            <a:fillRect/>
          </a:stretch>
        </p:blipFill>
        <p:spPr>
          <a:xfrm>
            <a:off x="5014722" y="6023810"/>
            <a:ext cx="2162553" cy="467837"/>
          </a:xfrm>
          <a:prstGeom prst="rect">
            <a:avLst/>
          </a:prstGeom>
        </p:spPr>
      </p:pic>
    </p:spTree>
    <p:extLst>
      <p:ext uri="{BB962C8B-B14F-4D97-AF65-F5344CB8AC3E}">
        <p14:creationId xmlns:p14="http://schemas.microsoft.com/office/powerpoint/2010/main" val="1654255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Engagement vs Compliance</a:t>
            </a:r>
            <a:endParaRPr lang="en-US" sz="3600" dirty="0"/>
          </a:p>
        </p:txBody>
      </p:sp>
      <p:sp>
        <p:nvSpPr>
          <p:cNvPr id="3" name="Content Placeholder 2"/>
          <p:cNvSpPr>
            <a:spLocks noGrp="1"/>
          </p:cNvSpPr>
          <p:nvPr>
            <p:ph idx="1"/>
          </p:nvPr>
        </p:nvSpPr>
        <p:spPr/>
        <p:txBody>
          <a:bodyPr/>
          <a:lstStyle/>
          <a:p>
            <a:r>
              <a:rPr lang="en-US" dirty="0" err="1"/>
              <a:t>Schlechty</a:t>
            </a:r>
            <a:r>
              <a:rPr lang="en-US" dirty="0"/>
              <a:t> </a:t>
            </a:r>
            <a:r>
              <a:rPr lang="en-US" dirty="0" smtClean="0"/>
              <a:t>defined levels </a:t>
            </a:r>
            <a:r>
              <a:rPr lang="en-US" dirty="0"/>
              <a:t>of </a:t>
            </a:r>
            <a:r>
              <a:rPr lang="en-US" dirty="0" smtClean="0"/>
              <a:t>engagement with Commitment and Attention: </a:t>
            </a:r>
          </a:p>
          <a:p>
            <a:r>
              <a:rPr lang="en-US" dirty="0" smtClean="0"/>
              <a:t>Engagement </a:t>
            </a:r>
            <a:r>
              <a:rPr lang="en-US" dirty="0"/>
              <a:t>– Strategic compliance – Ritual compliance – </a:t>
            </a:r>
            <a:r>
              <a:rPr lang="en-US" dirty="0" err="1"/>
              <a:t>Retreatism</a:t>
            </a:r>
            <a:r>
              <a:rPr lang="en-US" dirty="0"/>
              <a:t> - Rebellion</a:t>
            </a:r>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4018374759"/>
              </p:ext>
            </p:extLst>
          </p:nvPr>
        </p:nvGraphicFramePr>
        <p:xfrm>
          <a:off x="1520537" y="2618511"/>
          <a:ext cx="6584370" cy="3878798"/>
        </p:xfrm>
        <a:graphic>
          <a:graphicData uri="http://schemas.openxmlformats.org/drawingml/2006/table">
            <a:tbl>
              <a:tblPr firstRow="1" firstCol="1" bandRow="1">
                <a:tableStyleId>{5C22544A-7EE6-4342-B048-85BDC9FD1C3A}</a:tableStyleId>
              </a:tblPr>
              <a:tblGrid>
                <a:gridCol w="1677731">
                  <a:extLst>
                    <a:ext uri="{9D8B030D-6E8A-4147-A177-3AD203B41FA5}">
                      <a16:colId xmlns:a16="http://schemas.microsoft.com/office/drawing/2014/main" xmlns="" val="1645228738"/>
                    </a:ext>
                  </a:extLst>
                </a:gridCol>
                <a:gridCol w="2262022">
                  <a:extLst>
                    <a:ext uri="{9D8B030D-6E8A-4147-A177-3AD203B41FA5}">
                      <a16:colId xmlns:a16="http://schemas.microsoft.com/office/drawing/2014/main" xmlns="" val="1339807792"/>
                    </a:ext>
                  </a:extLst>
                </a:gridCol>
                <a:gridCol w="2644617">
                  <a:extLst>
                    <a:ext uri="{9D8B030D-6E8A-4147-A177-3AD203B41FA5}">
                      <a16:colId xmlns:a16="http://schemas.microsoft.com/office/drawing/2014/main" xmlns="" val="2145319108"/>
                    </a:ext>
                  </a:extLst>
                </a:gridCol>
              </a:tblGrid>
              <a:tr h="495518">
                <a:tc>
                  <a:txBody>
                    <a:bodyPr/>
                    <a:lstStyle/>
                    <a:p>
                      <a:pPr marL="0" marR="0">
                        <a:spcBef>
                          <a:spcPts val="0"/>
                        </a:spcBef>
                        <a:spcAft>
                          <a:spcPts val="0"/>
                        </a:spcAft>
                      </a:pPr>
                      <a:r>
                        <a:rPr lang="en-US" sz="10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gridSpan="2">
                  <a:txBody>
                    <a:bodyPr/>
                    <a:lstStyle/>
                    <a:p>
                      <a:pPr marL="0" marR="0" algn="ctr">
                        <a:spcBef>
                          <a:spcPts val="0"/>
                        </a:spcBef>
                        <a:spcAft>
                          <a:spcPts val="0"/>
                        </a:spcAft>
                      </a:pPr>
                      <a:r>
                        <a:rPr lang="en-US" sz="1600" dirty="0">
                          <a:effectLst/>
                        </a:rPr>
                        <a:t>High  </a:t>
                      </a:r>
                      <a:r>
                        <a:rPr lang="en-US" sz="1600" dirty="0" smtClean="0">
                          <a:effectLst/>
                        </a:rPr>
                        <a:t>      </a:t>
                      </a:r>
                      <a:r>
                        <a:rPr lang="en-US" sz="2000" dirty="0">
                          <a:effectLst/>
                        </a:rPr>
                        <a:t>Attention</a:t>
                      </a:r>
                      <a:r>
                        <a:rPr lang="en-US" sz="1600" dirty="0">
                          <a:effectLst/>
                        </a:rPr>
                        <a:t>             </a:t>
                      </a:r>
                      <a:r>
                        <a:rPr lang="en-US" sz="1600" dirty="0" smtClean="0">
                          <a:effectLst/>
                        </a:rPr>
                        <a:t>Low</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extLst>
                  <a:ext uri="{0D108BD9-81ED-4DB2-BD59-A6C34878D82A}">
                    <a16:rowId xmlns:a16="http://schemas.microsoft.com/office/drawing/2014/main" xmlns="" val="1067580449"/>
                  </a:ext>
                </a:extLst>
              </a:tr>
              <a:tr h="1305457">
                <a:tc rowSpan="2">
                  <a:txBody>
                    <a:bodyPr/>
                    <a:lstStyle/>
                    <a:p>
                      <a:pPr marL="0" marR="0">
                        <a:spcBef>
                          <a:spcPts val="0"/>
                        </a:spcBef>
                        <a:spcAft>
                          <a:spcPts val="0"/>
                        </a:spcAft>
                      </a:pPr>
                      <a:endParaRPr lang="en-US" sz="1000" dirty="0" smtClean="0">
                        <a:effectLst/>
                      </a:endParaRPr>
                    </a:p>
                    <a:p>
                      <a:pPr marL="0" marR="0">
                        <a:spcBef>
                          <a:spcPts val="0"/>
                        </a:spcBef>
                        <a:spcAft>
                          <a:spcPts val="0"/>
                        </a:spcAft>
                      </a:pPr>
                      <a:r>
                        <a:rPr lang="en-US" sz="1000" dirty="0">
                          <a:effectLst/>
                        </a:rPr>
                        <a:t> </a:t>
                      </a:r>
                      <a:endParaRPr lang="en-US" sz="1100" dirty="0">
                        <a:effectLst/>
                      </a:endParaRPr>
                    </a:p>
                    <a:p>
                      <a:pPr marL="0" marR="0">
                        <a:spcBef>
                          <a:spcPts val="0"/>
                        </a:spcBef>
                        <a:spcAft>
                          <a:spcPts val="0"/>
                        </a:spcAft>
                      </a:pPr>
                      <a:r>
                        <a:rPr lang="en-US" sz="1600" dirty="0">
                          <a:effectLst/>
                        </a:rPr>
                        <a:t>High</a:t>
                      </a:r>
                      <a:endParaRPr lang="en-US" sz="2000" dirty="0">
                        <a:effectLst/>
                      </a:endParaRPr>
                    </a:p>
                    <a:p>
                      <a:pPr marL="0" marR="0">
                        <a:spcBef>
                          <a:spcPts val="0"/>
                        </a:spcBef>
                        <a:spcAft>
                          <a:spcPts val="0"/>
                        </a:spcAft>
                      </a:pPr>
                      <a:r>
                        <a:rPr lang="en-US" sz="1600" dirty="0">
                          <a:effectLst/>
                        </a:rPr>
                        <a:t> </a:t>
                      </a:r>
                      <a:endParaRPr lang="en-US" sz="2000" dirty="0">
                        <a:effectLst/>
                      </a:endParaRPr>
                    </a:p>
                    <a:p>
                      <a:pPr marL="0" marR="0">
                        <a:spcBef>
                          <a:spcPts val="0"/>
                        </a:spcBef>
                        <a:spcAft>
                          <a:spcPts val="0"/>
                        </a:spcAft>
                      </a:pPr>
                      <a:r>
                        <a:rPr lang="en-US" sz="1600" dirty="0">
                          <a:effectLst/>
                        </a:rPr>
                        <a:t> </a:t>
                      </a:r>
                      <a:endParaRPr lang="en-US" sz="2000" dirty="0">
                        <a:effectLst/>
                      </a:endParaRPr>
                    </a:p>
                    <a:p>
                      <a:pPr marL="0" marR="0">
                        <a:spcBef>
                          <a:spcPts val="0"/>
                        </a:spcBef>
                        <a:spcAft>
                          <a:spcPts val="0"/>
                        </a:spcAft>
                      </a:pPr>
                      <a:r>
                        <a:rPr lang="en-US" sz="1600" dirty="0">
                          <a:effectLst/>
                        </a:rPr>
                        <a:t> </a:t>
                      </a:r>
                      <a:endParaRPr lang="en-US" sz="2000" dirty="0">
                        <a:effectLst/>
                      </a:endParaRPr>
                    </a:p>
                    <a:p>
                      <a:pPr marL="0" marR="0">
                        <a:spcBef>
                          <a:spcPts val="0"/>
                        </a:spcBef>
                        <a:spcAft>
                          <a:spcPts val="0"/>
                        </a:spcAft>
                      </a:pPr>
                      <a:r>
                        <a:rPr lang="en-US" sz="2000" dirty="0">
                          <a:effectLst/>
                        </a:rPr>
                        <a:t>Commitment</a:t>
                      </a:r>
                    </a:p>
                    <a:p>
                      <a:pPr marL="0" marR="0">
                        <a:spcBef>
                          <a:spcPts val="0"/>
                        </a:spcBef>
                        <a:spcAft>
                          <a:spcPts val="0"/>
                        </a:spcAft>
                      </a:pPr>
                      <a:r>
                        <a:rPr lang="en-US" sz="1600" dirty="0">
                          <a:effectLst/>
                        </a:rPr>
                        <a:t> </a:t>
                      </a:r>
                      <a:endParaRPr lang="en-US" sz="2000" dirty="0">
                        <a:effectLst/>
                      </a:endParaRPr>
                    </a:p>
                    <a:p>
                      <a:pPr marL="0" marR="0">
                        <a:spcBef>
                          <a:spcPts val="0"/>
                        </a:spcBef>
                        <a:spcAft>
                          <a:spcPts val="0"/>
                        </a:spcAft>
                      </a:pPr>
                      <a:r>
                        <a:rPr lang="en-US" sz="1600" dirty="0">
                          <a:effectLst/>
                        </a:rPr>
                        <a:t> </a:t>
                      </a:r>
                      <a:endParaRPr lang="en-US" sz="2000" dirty="0">
                        <a:effectLst/>
                      </a:endParaRPr>
                    </a:p>
                    <a:p>
                      <a:pPr marL="0" marR="0">
                        <a:spcBef>
                          <a:spcPts val="0"/>
                        </a:spcBef>
                        <a:spcAft>
                          <a:spcPts val="0"/>
                        </a:spcAft>
                      </a:pPr>
                      <a:r>
                        <a:rPr lang="en-US" sz="1600" dirty="0">
                          <a:effectLst/>
                        </a:rPr>
                        <a:t> </a:t>
                      </a:r>
                      <a:endParaRPr lang="en-US" sz="2000" dirty="0">
                        <a:effectLst/>
                      </a:endParaRPr>
                    </a:p>
                    <a:p>
                      <a:pPr marL="0" marR="0">
                        <a:spcBef>
                          <a:spcPts val="0"/>
                        </a:spcBef>
                        <a:spcAft>
                          <a:spcPts val="0"/>
                        </a:spcAft>
                      </a:pPr>
                      <a:r>
                        <a:rPr lang="en-US" sz="1600" dirty="0">
                          <a:effectLst/>
                        </a:rPr>
                        <a:t>Low</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2000" dirty="0">
                          <a:effectLst/>
                        </a:rPr>
                        <a:t> </a:t>
                      </a:r>
                      <a:endParaRPr lang="en-US" sz="1800" dirty="0">
                        <a:effectLst/>
                      </a:endParaRPr>
                    </a:p>
                    <a:p>
                      <a:pPr marL="0" marR="0" algn="ctr">
                        <a:spcBef>
                          <a:spcPts val="0"/>
                        </a:spcBef>
                        <a:spcAft>
                          <a:spcPts val="0"/>
                        </a:spcAft>
                      </a:pPr>
                      <a:r>
                        <a:rPr lang="en-US" sz="2000" dirty="0">
                          <a:solidFill>
                            <a:schemeClr val="tx1">
                              <a:lumMod val="50000"/>
                            </a:schemeClr>
                          </a:solidFill>
                          <a:effectLst/>
                        </a:rPr>
                        <a:t>Engagement</a:t>
                      </a:r>
                      <a:endParaRPr lang="en-US" sz="1800" dirty="0">
                        <a:solidFill>
                          <a:schemeClr val="tx1">
                            <a:lumMod val="50000"/>
                          </a:schemeClr>
                        </a:solidFill>
                        <a:effectLst/>
                      </a:endParaRPr>
                    </a:p>
                    <a:p>
                      <a:pPr marL="0" marR="0" algn="ctr">
                        <a:spcBef>
                          <a:spcPts val="0"/>
                        </a:spcBef>
                        <a:spcAft>
                          <a:spcPts val="0"/>
                        </a:spcAft>
                      </a:pPr>
                      <a:r>
                        <a:rPr lang="en-US" sz="1600" dirty="0">
                          <a:solidFill>
                            <a:schemeClr val="tx1">
                              <a:lumMod val="50000"/>
                            </a:schemeClr>
                          </a:solidFill>
                          <a:effectLst/>
                        </a:rPr>
                        <a:t>Task is meaningful</a:t>
                      </a:r>
                      <a:endParaRPr lang="en-US" sz="2000" dirty="0">
                        <a:solidFill>
                          <a:schemeClr val="tx1">
                            <a:lumMod val="50000"/>
                          </a:schemeClr>
                        </a:solidFill>
                        <a:effectLst/>
                      </a:endParaRPr>
                    </a:p>
                    <a:p>
                      <a:pPr marL="0" marR="0" algn="ctr">
                        <a:spcBef>
                          <a:spcPts val="0"/>
                        </a:spcBef>
                        <a:spcAft>
                          <a:spcPts val="0"/>
                        </a:spcAft>
                      </a:pPr>
                      <a:r>
                        <a:rPr lang="en-US" sz="1600" dirty="0">
                          <a:solidFill>
                            <a:schemeClr val="tx1">
                              <a:lumMod val="50000"/>
                            </a:schemeClr>
                          </a:solidFill>
                          <a:effectLst/>
                        </a:rPr>
                        <a:t>and valuable</a:t>
                      </a:r>
                      <a:endParaRPr lang="en-US" sz="2000" dirty="0">
                        <a:solidFill>
                          <a:schemeClr val="tx1">
                            <a:lumMod val="50000"/>
                          </a:schemeClr>
                        </a:solidFill>
                        <a:effectLst/>
                      </a:endParaRPr>
                    </a:p>
                    <a:p>
                      <a:pPr marL="0" marR="0" algn="ctr">
                        <a:spcBef>
                          <a:spcPts val="0"/>
                        </a:spcBef>
                        <a:spcAft>
                          <a:spcPts val="0"/>
                        </a:spcAft>
                      </a:pPr>
                      <a:r>
                        <a:rPr lang="en-US" sz="1400" dirty="0">
                          <a:solidFill>
                            <a:schemeClr val="tx1">
                              <a:lumMod val="50000"/>
                            </a:schemeClr>
                          </a:solidFill>
                          <a:effectLst/>
                        </a:rPr>
                        <a:t> </a:t>
                      </a:r>
                      <a:endParaRPr lang="en-US" sz="18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dirty="0">
                          <a:effectLst/>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465994864"/>
                  </a:ext>
                </a:extLst>
              </a:tr>
              <a:tr h="2064443">
                <a:tc vMerge="1">
                  <a:txBody>
                    <a:bodyPr/>
                    <a:lstStyle/>
                    <a:p>
                      <a:endParaRPr lang="en-US"/>
                    </a:p>
                  </a:txBody>
                  <a:tcPr/>
                </a:tc>
                <a:tc>
                  <a:txBody>
                    <a:bodyPr/>
                    <a:lstStyle/>
                    <a:p>
                      <a:pPr marL="0" marR="0" algn="ctr">
                        <a:spcBef>
                          <a:spcPts val="0"/>
                        </a:spcBef>
                        <a:spcAft>
                          <a:spcPts val="0"/>
                        </a:spcAft>
                      </a:pPr>
                      <a:r>
                        <a:rPr lang="en-US" sz="2000" dirty="0">
                          <a:effectLst/>
                        </a:rPr>
                        <a:t> </a:t>
                      </a:r>
                      <a:endParaRPr lang="en-US" sz="1800" dirty="0">
                        <a:effectLst/>
                      </a:endParaRPr>
                    </a:p>
                    <a:p>
                      <a:pPr marL="0" marR="0" algn="ctr">
                        <a:spcBef>
                          <a:spcPts val="0"/>
                        </a:spcBef>
                        <a:spcAft>
                          <a:spcPts val="0"/>
                        </a:spcAft>
                      </a:pPr>
                      <a:r>
                        <a:rPr lang="en-US" sz="2000" dirty="0">
                          <a:effectLst/>
                        </a:rPr>
                        <a:t>Strategic Compliance</a:t>
                      </a:r>
                      <a:endParaRPr lang="en-US" sz="1800" dirty="0">
                        <a:effectLst/>
                      </a:endParaRPr>
                    </a:p>
                    <a:p>
                      <a:pPr marL="0" marR="0" algn="ctr">
                        <a:spcBef>
                          <a:spcPts val="0"/>
                        </a:spcBef>
                        <a:spcAft>
                          <a:spcPts val="0"/>
                        </a:spcAft>
                      </a:pPr>
                      <a:r>
                        <a:rPr lang="en-US" sz="1600" dirty="0">
                          <a:effectLst/>
                        </a:rPr>
                        <a:t>No direct value, extrinsic goals, </a:t>
                      </a:r>
                      <a:r>
                        <a:rPr lang="en-US" sz="1600" dirty="0" smtClean="0">
                          <a:effectLst/>
                        </a:rPr>
                        <a:t>not </a:t>
                      </a:r>
                      <a:r>
                        <a:rPr lang="en-US" sz="1600" dirty="0">
                          <a:effectLst/>
                        </a:rPr>
                        <a:t>retaining learned </a:t>
                      </a:r>
                      <a:endParaRPr lang="en-US" sz="2000" dirty="0">
                        <a:effectLst/>
                      </a:endParaRPr>
                    </a:p>
                    <a:p>
                      <a:pPr marL="0" marR="0" algn="ctr">
                        <a:spcBef>
                          <a:spcPts val="0"/>
                        </a:spcBef>
                        <a:spcAft>
                          <a:spcPts val="0"/>
                        </a:spcAft>
                      </a:pPr>
                      <a:r>
                        <a:rPr lang="en-US" sz="1400" dirty="0">
                          <a:effectLst/>
                        </a:rPr>
                        <a:t> </a:t>
                      </a:r>
                      <a:endParaRPr lang="en-US" sz="1800" dirty="0">
                        <a:effectLst/>
                      </a:endParaRPr>
                    </a:p>
                    <a:p>
                      <a:pPr marL="0" marR="0" algn="ctr">
                        <a:spcBef>
                          <a:spcPts val="0"/>
                        </a:spcBef>
                        <a:spcAft>
                          <a:spcPts val="0"/>
                        </a:spcAft>
                      </a:pPr>
                      <a:r>
                        <a:rPr lang="en-US" sz="1400" dirty="0">
                          <a:effectLst/>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2000" dirty="0">
                          <a:effectLst/>
                        </a:rPr>
                        <a:t> </a:t>
                      </a:r>
                      <a:endParaRPr lang="en-US" sz="1800" dirty="0">
                        <a:effectLst/>
                      </a:endParaRPr>
                    </a:p>
                    <a:p>
                      <a:pPr marL="0" marR="0" algn="ctr">
                        <a:spcBef>
                          <a:spcPts val="0"/>
                        </a:spcBef>
                        <a:spcAft>
                          <a:spcPts val="0"/>
                        </a:spcAft>
                      </a:pPr>
                      <a:r>
                        <a:rPr lang="en-US" sz="2000" dirty="0">
                          <a:effectLst/>
                        </a:rPr>
                        <a:t>Ritual Compliance</a:t>
                      </a:r>
                      <a:endParaRPr lang="en-US" sz="1800" dirty="0">
                        <a:effectLst/>
                      </a:endParaRPr>
                    </a:p>
                    <a:p>
                      <a:pPr marL="0" marR="0" algn="ctr">
                        <a:spcBef>
                          <a:spcPts val="0"/>
                        </a:spcBef>
                        <a:spcAft>
                          <a:spcPts val="0"/>
                        </a:spcAft>
                      </a:pPr>
                      <a:r>
                        <a:rPr lang="en-US" sz="1600" dirty="0">
                          <a:effectLst/>
                        </a:rPr>
                        <a:t>Effort to avoid negative consequences, to meet minimum requirements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359590513"/>
                  </a:ext>
                </a:extLst>
              </a:tr>
            </a:tbl>
          </a:graphicData>
        </a:graphic>
      </p:graphicFrame>
      <p:sp>
        <p:nvSpPr>
          <p:cNvPr id="7" name="TextBox 6"/>
          <p:cNvSpPr txBox="1"/>
          <p:nvPr/>
        </p:nvSpPr>
        <p:spPr>
          <a:xfrm>
            <a:off x="9009347" y="3075241"/>
            <a:ext cx="2076235" cy="2677656"/>
          </a:xfrm>
          <a:prstGeom prst="rect">
            <a:avLst/>
          </a:prstGeom>
          <a:noFill/>
        </p:spPr>
        <p:txBody>
          <a:bodyPr wrap="square" rtlCol="0">
            <a:spAutoFit/>
          </a:bodyPr>
          <a:lstStyle/>
          <a:p>
            <a:pPr>
              <a:lnSpc>
                <a:spcPct val="150000"/>
              </a:lnSpc>
            </a:pPr>
            <a:r>
              <a:rPr lang="en-US" sz="2800" b="1" dirty="0" smtClean="0"/>
              <a:t>Deep </a:t>
            </a:r>
          </a:p>
          <a:p>
            <a:pPr>
              <a:lnSpc>
                <a:spcPct val="150000"/>
              </a:lnSpc>
            </a:pPr>
            <a:r>
              <a:rPr lang="en-US" sz="2800" b="1" dirty="0"/>
              <a:t>o</a:t>
            </a:r>
            <a:r>
              <a:rPr lang="en-US" sz="2800" b="1" dirty="0" smtClean="0"/>
              <a:t>r </a:t>
            </a:r>
          </a:p>
          <a:p>
            <a:pPr>
              <a:lnSpc>
                <a:spcPct val="150000"/>
              </a:lnSpc>
            </a:pPr>
            <a:r>
              <a:rPr lang="en-US" sz="2800" b="1" dirty="0" smtClean="0"/>
              <a:t>Surface </a:t>
            </a:r>
          </a:p>
          <a:p>
            <a:pPr>
              <a:lnSpc>
                <a:spcPct val="150000"/>
              </a:lnSpc>
            </a:pPr>
            <a:r>
              <a:rPr lang="en-US" sz="2800" b="1" dirty="0" smtClean="0"/>
              <a:t>Learning?</a:t>
            </a:r>
            <a:endParaRPr lang="en-US" dirty="0"/>
          </a:p>
        </p:txBody>
      </p:sp>
    </p:spTree>
    <p:extLst>
      <p:ext uri="{BB962C8B-B14F-4D97-AF65-F5344CB8AC3E}">
        <p14:creationId xmlns:p14="http://schemas.microsoft.com/office/powerpoint/2010/main" val="4010278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Adult Learning and Mentoring </a:t>
            </a:r>
            <a:r>
              <a:rPr lang="en-US" sz="3600" dirty="0"/>
              <a:t>P</a:t>
            </a:r>
            <a:r>
              <a:rPr lang="en-US" sz="3600" dirty="0" smtClean="0"/>
              <a:t>ractice </a:t>
            </a:r>
            <a:endParaRPr lang="en-US" sz="3600" dirty="0"/>
          </a:p>
        </p:txBody>
      </p:sp>
      <p:sp>
        <p:nvSpPr>
          <p:cNvPr id="3" name="Content Placeholder 2"/>
          <p:cNvSpPr>
            <a:spLocks noGrp="1"/>
          </p:cNvSpPr>
          <p:nvPr>
            <p:ph idx="1"/>
          </p:nvPr>
        </p:nvSpPr>
        <p:spPr/>
        <p:txBody>
          <a:bodyPr>
            <a:normAutofit/>
          </a:bodyPr>
          <a:lstStyle/>
          <a:p>
            <a:r>
              <a:rPr lang="en-US" sz="2400" dirty="0"/>
              <a:t>We want to </a:t>
            </a:r>
            <a:r>
              <a:rPr lang="en-US" sz="2400" dirty="0" smtClean="0"/>
              <a:t>believe that </a:t>
            </a:r>
            <a:r>
              <a:rPr lang="en-US" sz="2400" dirty="0"/>
              <a:t>education can bring about profound, positive change in people’s </a:t>
            </a:r>
            <a:r>
              <a:rPr lang="en-US" sz="2400" dirty="0" smtClean="0"/>
              <a:t>lives (Hoggan, 2016, p. 59).</a:t>
            </a:r>
          </a:p>
          <a:p>
            <a:r>
              <a:rPr lang="en-US" sz="2400" dirty="0" smtClean="0"/>
              <a:t>Perspective transformation is important for adult learning </a:t>
            </a:r>
          </a:p>
          <a:p>
            <a:pPr marL="228600" lvl="1">
              <a:spcBef>
                <a:spcPts val="1800"/>
              </a:spcBef>
            </a:pPr>
            <a:r>
              <a:rPr lang="en-US" sz="2400" dirty="0" smtClean="0"/>
              <a:t>While creating </a:t>
            </a:r>
            <a:r>
              <a:rPr lang="en-US" sz="2400" dirty="0"/>
              <a:t>the metatheory </a:t>
            </a:r>
            <a:r>
              <a:rPr lang="en-US" sz="2400" dirty="0" smtClean="0"/>
              <a:t>Hogan listed 5 themes (p</a:t>
            </a:r>
            <a:r>
              <a:rPr lang="en-US" sz="2400" dirty="0"/>
              <a:t>. 64</a:t>
            </a:r>
            <a:r>
              <a:rPr lang="en-US" sz="2400" dirty="0" smtClean="0"/>
              <a:t>)</a:t>
            </a:r>
            <a:r>
              <a:rPr lang="en-US" sz="2400" dirty="0"/>
              <a:t> </a:t>
            </a:r>
            <a:r>
              <a:rPr lang="en-US" sz="2400" dirty="0" smtClean="0"/>
              <a:t>that are applicable for holistic mentoring practice:</a:t>
            </a:r>
            <a:endParaRPr lang="en-US" sz="2400" dirty="0" smtClean="0"/>
          </a:p>
          <a:p>
            <a:pPr lvl="1">
              <a:buFont typeface="Arial" panose="020B0604020202020204" pitchFamily="34" charset="0"/>
              <a:buChar char="•"/>
            </a:pPr>
            <a:r>
              <a:rPr lang="en-US" sz="2400" dirty="0" smtClean="0"/>
              <a:t>Shift </a:t>
            </a:r>
            <a:r>
              <a:rPr lang="en-US" sz="2400" dirty="0"/>
              <a:t>in basic premises of thought</a:t>
            </a:r>
          </a:p>
          <a:p>
            <a:pPr lvl="1">
              <a:buFont typeface="Arial" panose="020B0604020202020204" pitchFamily="34" charset="0"/>
              <a:buChar char="•"/>
            </a:pPr>
            <a:r>
              <a:rPr lang="en-US" sz="2400" dirty="0" smtClean="0"/>
              <a:t>Shift </a:t>
            </a:r>
            <a:r>
              <a:rPr lang="en-US" sz="2400" dirty="0"/>
              <a:t>in feelings</a:t>
            </a:r>
          </a:p>
          <a:p>
            <a:pPr lvl="1">
              <a:buFont typeface="Arial" panose="020B0604020202020204" pitchFamily="34" charset="0"/>
              <a:buChar char="•"/>
            </a:pPr>
            <a:r>
              <a:rPr lang="en-US" sz="2400" dirty="0" smtClean="0"/>
              <a:t>Shift </a:t>
            </a:r>
            <a:r>
              <a:rPr lang="en-US" sz="2400" dirty="0"/>
              <a:t>in actions</a:t>
            </a:r>
          </a:p>
          <a:p>
            <a:pPr lvl="1">
              <a:buFont typeface="Arial" panose="020B0604020202020204" pitchFamily="34" charset="0"/>
              <a:buChar char="•"/>
            </a:pPr>
            <a:r>
              <a:rPr lang="en-US" sz="2400" dirty="0" smtClean="0"/>
              <a:t>Shift </a:t>
            </a:r>
            <a:r>
              <a:rPr lang="en-US" sz="2400" dirty="0"/>
              <a:t>in consciousness</a:t>
            </a:r>
          </a:p>
          <a:p>
            <a:pPr lvl="1">
              <a:buFont typeface="Arial" panose="020B0604020202020204" pitchFamily="34" charset="0"/>
              <a:buChar char="•"/>
            </a:pPr>
            <a:r>
              <a:rPr lang="en-US" sz="2400" dirty="0" smtClean="0"/>
              <a:t>Altered </a:t>
            </a:r>
            <a:r>
              <a:rPr lang="en-US" sz="2400" dirty="0"/>
              <a:t>ways of being in the </a:t>
            </a:r>
            <a:r>
              <a:rPr lang="en-US" sz="2400" dirty="0" smtClean="0"/>
              <a:t>world</a:t>
            </a:r>
            <a:endParaRPr lang="en-US" sz="6000" dirty="0"/>
          </a:p>
        </p:txBody>
      </p:sp>
      <p:pic>
        <p:nvPicPr>
          <p:cNvPr id="4" name="Picture 3">
            <a:extLst>
              <a:ext uri="{FF2B5EF4-FFF2-40B4-BE49-F238E27FC236}">
                <a16:creationId xmlns:a16="http://schemas.microsoft.com/office/drawing/2014/main" xmlns="" id="{D1C44A08-1B16-4838-A850-A897AB4072C3}"/>
              </a:ext>
            </a:extLst>
          </p:cNvPr>
          <p:cNvPicPr>
            <a:picLocks noChangeAspect="1"/>
          </p:cNvPicPr>
          <p:nvPr/>
        </p:nvPicPr>
        <p:blipFill>
          <a:blip r:embed="rId3"/>
          <a:stretch>
            <a:fillRect/>
          </a:stretch>
        </p:blipFill>
        <p:spPr>
          <a:xfrm>
            <a:off x="5014722" y="6023810"/>
            <a:ext cx="2162553" cy="467837"/>
          </a:xfrm>
          <a:prstGeom prst="rect">
            <a:avLst/>
          </a:prstGeom>
        </p:spPr>
      </p:pic>
    </p:spTree>
    <p:extLst>
      <p:ext uri="{BB962C8B-B14F-4D97-AF65-F5344CB8AC3E}">
        <p14:creationId xmlns:p14="http://schemas.microsoft.com/office/powerpoint/2010/main" val="4092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Definition of Transformative Learning </a:t>
            </a:r>
            <a:endParaRPr lang="en-US" sz="3600" dirty="0"/>
          </a:p>
        </p:txBody>
      </p:sp>
      <p:sp>
        <p:nvSpPr>
          <p:cNvPr id="3" name="Content Placeholder 2"/>
          <p:cNvSpPr>
            <a:spLocks noGrp="1"/>
          </p:cNvSpPr>
          <p:nvPr>
            <p:ph idx="1"/>
          </p:nvPr>
        </p:nvSpPr>
        <p:spPr/>
        <p:txBody>
          <a:bodyPr/>
          <a:lstStyle/>
          <a:p>
            <a:pPr marL="0" indent="0" algn="ctr">
              <a:buNone/>
            </a:pPr>
            <a:endParaRPr lang="en-US" sz="2800" i="1" dirty="0" smtClean="0"/>
          </a:p>
          <a:p>
            <a:pPr marL="0" indent="0" algn="ctr">
              <a:buNone/>
            </a:pPr>
            <a:r>
              <a:rPr lang="en-US" sz="2800" i="1" dirty="0" smtClean="0"/>
              <a:t>Transformative </a:t>
            </a:r>
            <a:r>
              <a:rPr lang="en-US" sz="2800" i="1" dirty="0"/>
              <a:t>learning </a:t>
            </a:r>
            <a:r>
              <a:rPr lang="en-US" sz="2800" dirty="0"/>
              <a:t>refers to processes </a:t>
            </a:r>
            <a:endParaRPr lang="en-US" sz="2800" dirty="0" smtClean="0"/>
          </a:p>
          <a:p>
            <a:pPr marL="0" indent="0" algn="ctr">
              <a:buNone/>
            </a:pPr>
            <a:r>
              <a:rPr lang="en-US" sz="2800" dirty="0" smtClean="0"/>
              <a:t>that </a:t>
            </a:r>
            <a:r>
              <a:rPr lang="en-US" sz="2800" dirty="0"/>
              <a:t>result in significant and irreversible changes </a:t>
            </a:r>
            <a:endParaRPr lang="en-US" sz="2800" dirty="0" smtClean="0"/>
          </a:p>
          <a:p>
            <a:pPr marL="0" indent="0" algn="ctr">
              <a:buNone/>
            </a:pPr>
            <a:r>
              <a:rPr lang="en-US" sz="2800" dirty="0" smtClean="0"/>
              <a:t>in </a:t>
            </a:r>
            <a:r>
              <a:rPr lang="en-US" sz="2800" dirty="0"/>
              <a:t>the way a person </a:t>
            </a:r>
            <a:r>
              <a:rPr lang="en-US" sz="2800" b="1" dirty="0"/>
              <a:t>experiences, conceptualizes, </a:t>
            </a:r>
            <a:r>
              <a:rPr lang="en-US" sz="2800" dirty="0"/>
              <a:t>and </a:t>
            </a:r>
            <a:endParaRPr lang="en-US" sz="2800" dirty="0" smtClean="0"/>
          </a:p>
          <a:p>
            <a:pPr marL="0" indent="0" algn="ctr">
              <a:buNone/>
            </a:pPr>
            <a:r>
              <a:rPr lang="en-US" sz="2800" b="1" dirty="0" smtClean="0"/>
              <a:t>interacts </a:t>
            </a:r>
            <a:r>
              <a:rPr lang="en-US" sz="2800" b="1" dirty="0"/>
              <a:t>with </a:t>
            </a:r>
            <a:r>
              <a:rPr lang="en-US" sz="2800" dirty="0"/>
              <a:t>the world. </a:t>
            </a:r>
            <a:endParaRPr lang="en-US" sz="2800" dirty="0" smtClean="0"/>
          </a:p>
          <a:p>
            <a:pPr marL="0" indent="0" algn="ctr">
              <a:buNone/>
            </a:pPr>
            <a:endParaRPr lang="en-US" sz="2800" dirty="0" smtClean="0"/>
          </a:p>
          <a:p>
            <a:pPr marL="0" indent="0" algn="ctr">
              <a:buNone/>
            </a:pPr>
            <a:r>
              <a:rPr lang="en-US" sz="2400" dirty="0" smtClean="0"/>
              <a:t>Hoggan (2016</a:t>
            </a:r>
            <a:r>
              <a:rPr lang="en-US" sz="2400" dirty="0"/>
              <a:t>, p. 71</a:t>
            </a:r>
            <a:r>
              <a:rPr lang="en-US" sz="2400" dirty="0" smtClean="0"/>
              <a:t>)</a:t>
            </a:r>
            <a:endParaRPr lang="en-US" sz="2400" dirty="0"/>
          </a:p>
          <a:p>
            <a:endParaRPr lang="en-US" dirty="0"/>
          </a:p>
        </p:txBody>
      </p:sp>
      <p:pic>
        <p:nvPicPr>
          <p:cNvPr id="4" name="Picture 3">
            <a:extLst>
              <a:ext uri="{FF2B5EF4-FFF2-40B4-BE49-F238E27FC236}">
                <a16:creationId xmlns:a16="http://schemas.microsoft.com/office/drawing/2014/main" xmlns="" id="{D1C44A08-1B16-4838-A850-A897AB4072C3}"/>
              </a:ext>
            </a:extLst>
          </p:cNvPr>
          <p:cNvPicPr>
            <a:picLocks noChangeAspect="1"/>
          </p:cNvPicPr>
          <p:nvPr/>
        </p:nvPicPr>
        <p:blipFill>
          <a:blip r:embed="rId3"/>
          <a:stretch>
            <a:fillRect/>
          </a:stretch>
        </p:blipFill>
        <p:spPr>
          <a:xfrm>
            <a:off x="5014722" y="6023810"/>
            <a:ext cx="2162553" cy="467837"/>
          </a:xfrm>
          <a:prstGeom prst="rect">
            <a:avLst/>
          </a:prstGeom>
        </p:spPr>
      </p:pic>
    </p:spTree>
    <p:extLst>
      <p:ext uri="{BB962C8B-B14F-4D97-AF65-F5344CB8AC3E}">
        <p14:creationId xmlns:p14="http://schemas.microsoft.com/office/powerpoint/2010/main" val="1183361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Transactive vs. Transformative Mentoring</a:t>
            </a:r>
            <a:endParaRPr lang="en-US" sz="3600"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349889107"/>
              </p:ext>
            </p:extLst>
          </p:nvPr>
        </p:nvGraphicFramePr>
        <p:xfrm>
          <a:off x="914401" y="1482438"/>
          <a:ext cx="10171181" cy="5138427"/>
        </p:xfrm>
        <a:graphic>
          <a:graphicData uri="http://schemas.openxmlformats.org/drawingml/2006/table">
            <a:tbl>
              <a:tblPr firstRow="1" firstCol="1" bandRow="1">
                <a:tableStyleId>{6E25E649-3F16-4E02-A733-19D2CDBF48F0}</a:tableStyleId>
              </a:tblPr>
              <a:tblGrid>
                <a:gridCol w="3629891">
                  <a:extLst>
                    <a:ext uri="{9D8B030D-6E8A-4147-A177-3AD203B41FA5}">
                      <a16:colId xmlns:a16="http://schemas.microsoft.com/office/drawing/2014/main" xmlns="" val="2988247981"/>
                    </a:ext>
                  </a:extLst>
                </a:gridCol>
                <a:gridCol w="3269673">
                  <a:extLst>
                    <a:ext uri="{9D8B030D-6E8A-4147-A177-3AD203B41FA5}">
                      <a16:colId xmlns:a16="http://schemas.microsoft.com/office/drawing/2014/main" xmlns="" val="2271173127"/>
                    </a:ext>
                  </a:extLst>
                </a:gridCol>
                <a:gridCol w="3271617">
                  <a:extLst>
                    <a:ext uri="{9D8B030D-6E8A-4147-A177-3AD203B41FA5}">
                      <a16:colId xmlns:a16="http://schemas.microsoft.com/office/drawing/2014/main" xmlns="" val="1168403976"/>
                    </a:ext>
                  </a:extLst>
                </a:gridCol>
              </a:tblGrid>
              <a:tr h="570482">
                <a:tc>
                  <a:txBody>
                    <a:bodyPr/>
                    <a:lstStyle/>
                    <a:p>
                      <a:pPr marL="0" marR="0" algn="ctr">
                        <a:spcBef>
                          <a:spcPts val="0"/>
                        </a:spcBef>
                        <a:spcAft>
                          <a:spcPts val="0"/>
                        </a:spcAft>
                      </a:pPr>
                      <a:r>
                        <a:rPr lang="en-US" sz="1800" dirty="0">
                          <a:effectLst/>
                        </a:rPr>
                        <a:t>Processes and Changes</a:t>
                      </a:r>
                      <a:endParaRPr lang="en-US" sz="2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dirty="0">
                          <a:effectLst/>
                        </a:rPr>
                        <a:t>Transactive Mentoring</a:t>
                      </a:r>
                      <a:endParaRPr lang="en-US" sz="2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dirty="0">
                          <a:effectLst/>
                        </a:rPr>
                        <a:t>Transformative Mentoring</a:t>
                      </a:r>
                      <a:endParaRPr lang="en-US" sz="24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4251138027"/>
                  </a:ext>
                </a:extLst>
              </a:tr>
              <a:tr h="1337065">
                <a:tc>
                  <a:txBody>
                    <a:bodyPr/>
                    <a:lstStyle/>
                    <a:p>
                      <a:pPr marL="0" marR="0" algn="ctr">
                        <a:spcBef>
                          <a:spcPts val="0"/>
                        </a:spcBef>
                        <a:spcAft>
                          <a:spcPts val="0"/>
                        </a:spcAft>
                      </a:pPr>
                      <a:r>
                        <a:rPr lang="en-US" sz="1600" dirty="0">
                          <a:effectLst/>
                        </a:rPr>
                        <a:t> </a:t>
                      </a:r>
                      <a:endParaRPr lang="en-US" sz="2000" dirty="0">
                        <a:effectLst/>
                      </a:endParaRPr>
                    </a:p>
                    <a:p>
                      <a:pPr marL="0" marR="0" algn="ctr">
                        <a:spcBef>
                          <a:spcPts val="0"/>
                        </a:spcBef>
                        <a:spcAft>
                          <a:spcPts val="0"/>
                        </a:spcAft>
                      </a:pPr>
                      <a:r>
                        <a:rPr lang="en-US" sz="1800" dirty="0">
                          <a:effectLst/>
                        </a:rPr>
                        <a:t>Experiences </a:t>
                      </a:r>
                      <a:endParaRPr lang="en-US" sz="2400" dirty="0">
                        <a:effectLst/>
                      </a:endParaRPr>
                    </a:p>
                    <a:p>
                      <a:pPr marL="0" marR="0" algn="ctr">
                        <a:spcBef>
                          <a:spcPts val="0"/>
                        </a:spcBef>
                        <a:spcAft>
                          <a:spcPts val="0"/>
                        </a:spcAft>
                      </a:pPr>
                      <a:r>
                        <a:rPr lang="en-US" sz="1600" b="0" dirty="0">
                          <a:effectLst/>
                        </a:rPr>
                        <a:t>refers to a person’s lived, felt learning experience</a:t>
                      </a:r>
                      <a:endParaRPr lang="en-US" sz="2000" b="0" dirty="0">
                        <a:effectLst/>
                      </a:endParaRPr>
                    </a:p>
                    <a:p>
                      <a:pPr marL="0" marR="0" algn="ctr">
                        <a:spcBef>
                          <a:spcPts val="0"/>
                        </a:spcBef>
                        <a:spcAft>
                          <a:spcPts val="0"/>
                        </a:spcAft>
                      </a:pPr>
                      <a:r>
                        <a:rPr lang="en-US" sz="1600" dirty="0">
                          <a:effectLst/>
                        </a:rPr>
                        <a:t> </a:t>
                      </a:r>
                      <a:endParaRPr lang="en-US" sz="20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dirty="0">
                          <a:effectLst/>
                        </a:rPr>
                        <a:t>Moderate yet standardized focus on experience</a:t>
                      </a:r>
                      <a:endParaRPr lang="en-US" sz="2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dirty="0">
                          <a:effectLst/>
                        </a:rPr>
                        <a:t>Strong focus on personal experience</a:t>
                      </a:r>
                      <a:endParaRPr lang="en-US" sz="24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4207500497"/>
                  </a:ext>
                </a:extLst>
              </a:tr>
              <a:tr h="1337065">
                <a:tc>
                  <a:txBody>
                    <a:bodyPr/>
                    <a:lstStyle/>
                    <a:p>
                      <a:pPr marL="0" marR="0" algn="ctr">
                        <a:spcBef>
                          <a:spcPts val="0"/>
                        </a:spcBef>
                        <a:spcAft>
                          <a:spcPts val="0"/>
                        </a:spcAft>
                      </a:pPr>
                      <a:r>
                        <a:rPr lang="en-US" sz="1800" dirty="0">
                          <a:effectLst/>
                        </a:rPr>
                        <a:t>Conceptualizes </a:t>
                      </a:r>
                      <a:endParaRPr lang="en-US" sz="2400" dirty="0">
                        <a:effectLst/>
                      </a:endParaRPr>
                    </a:p>
                    <a:p>
                      <a:pPr marL="0" marR="0" algn="ctr">
                        <a:spcBef>
                          <a:spcPts val="0"/>
                        </a:spcBef>
                        <a:spcAft>
                          <a:spcPts val="0"/>
                        </a:spcAft>
                      </a:pPr>
                      <a:r>
                        <a:rPr lang="en-US" sz="1600" b="0" dirty="0">
                          <a:effectLst/>
                        </a:rPr>
                        <a:t>refers to the way the person understands, makes sense of, and interprets the world and their experiences.</a:t>
                      </a:r>
                      <a:endParaRPr lang="en-US" sz="2000" b="0" dirty="0">
                        <a:effectLst/>
                      </a:endParaRPr>
                    </a:p>
                    <a:p>
                      <a:pPr marL="0" marR="0" algn="ctr">
                        <a:spcBef>
                          <a:spcPts val="0"/>
                        </a:spcBef>
                        <a:spcAft>
                          <a:spcPts val="0"/>
                        </a:spcAft>
                      </a:pPr>
                      <a:r>
                        <a:rPr lang="en-US" sz="1600" dirty="0">
                          <a:effectLst/>
                        </a:rPr>
                        <a:t> </a:t>
                      </a:r>
                      <a:endParaRPr lang="en-US" sz="20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dirty="0">
                          <a:effectLst/>
                        </a:rPr>
                        <a:t>No focus on sense-making and interpretation</a:t>
                      </a:r>
                      <a:endParaRPr lang="en-US" sz="2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a:effectLst/>
                        </a:rPr>
                        <a:t>Strong focus on conceptualization and knowledge construction</a:t>
                      </a:r>
                      <a:endParaRPr lang="en-US" sz="24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4166056896"/>
                  </a:ext>
                </a:extLst>
              </a:tr>
              <a:tr h="1604478">
                <a:tc>
                  <a:txBody>
                    <a:bodyPr/>
                    <a:lstStyle/>
                    <a:p>
                      <a:pPr marL="0" marR="0" algn="ctr">
                        <a:spcBef>
                          <a:spcPts val="0"/>
                        </a:spcBef>
                        <a:spcAft>
                          <a:spcPts val="0"/>
                        </a:spcAft>
                      </a:pPr>
                      <a:r>
                        <a:rPr lang="en-US" sz="1800" dirty="0">
                          <a:effectLst/>
                        </a:rPr>
                        <a:t>Interacts </a:t>
                      </a:r>
                      <a:endParaRPr lang="en-US" sz="2400" dirty="0">
                        <a:effectLst/>
                      </a:endParaRPr>
                    </a:p>
                    <a:p>
                      <a:pPr marL="0" marR="0" algn="ctr">
                        <a:spcBef>
                          <a:spcPts val="0"/>
                        </a:spcBef>
                        <a:spcAft>
                          <a:spcPts val="0"/>
                        </a:spcAft>
                      </a:pPr>
                      <a:r>
                        <a:rPr lang="en-US" sz="1600" b="0" dirty="0">
                          <a:effectLst/>
                        </a:rPr>
                        <a:t>reflects the way transformation affects how a person acts, including the behaviors they choose to engage in as well as the way those behaviors are carried out.</a:t>
                      </a:r>
                      <a:endParaRPr lang="en-US" sz="2000" b="0" dirty="0">
                        <a:effectLst/>
                      </a:endParaRPr>
                    </a:p>
                    <a:p>
                      <a:pPr marL="0" marR="0" algn="ctr">
                        <a:spcBef>
                          <a:spcPts val="0"/>
                        </a:spcBef>
                        <a:spcAft>
                          <a:spcPts val="0"/>
                        </a:spcAft>
                      </a:pPr>
                      <a:r>
                        <a:rPr lang="en-US" sz="1600" dirty="0">
                          <a:effectLst/>
                        </a:rPr>
                        <a:t> </a:t>
                      </a:r>
                      <a:endParaRPr lang="en-US" sz="20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dirty="0">
                          <a:effectLst/>
                        </a:rPr>
                        <a:t>Strong focus on behaviors</a:t>
                      </a:r>
                      <a:endParaRPr lang="en-US" sz="2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dirty="0">
                          <a:effectLst/>
                        </a:rPr>
                        <a:t>Strong focus on choices for engagement</a:t>
                      </a:r>
                      <a:endParaRPr lang="en-US" sz="24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1452692665"/>
                  </a:ext>
                </a:extLst>
              </a:tr>
            </a:tbl>
          </a:graphicData>
        </a:graphic>
      </p:graphicFrame>
    </p:spTree>
    <p:extLst>
      <p:ext uri="{BB962C8B-B14F-4D97-AF65-F5344CB8AC3E}">
        <p14:creationId xmlns:p14="http://schemas.microsoft.com/office/powerpoint/2010/main" val="2853788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Transformative Mentoring</a:t>
            </a:r>
            <a:endParaRPr lang="en-US" sz="3600" dirty="0"/>
          </a:p>
        </p:txBody>
      </p:sp>
      <p:sp>
        <p:nvSpPr>
          <p:cNvPr id="3" name="Content Placeholder 2"/>
          <p:cNvSpPr>
            <a:spLocks noGrp="1"/>
          </p:cNvSpPr>
          <p:nvPr>
            <p:ph idx="1"/>
          </p:nvPr>
        </p:nvSpPr>
        <p:spPr/>
        <p:txBody>
          <a:bodyPr>
            <a:normAutofit/>
          </a:bodyPr>
          <a:lstStyle/>
          <a:p>
            <a:pPr marL="0" indent="0" algn="ctr">
              <a:buNone/>
            </a:pPr>
            <a:endParaRPr lang="en-US" sz="2800" dirty="0" smtClean="0"/>
          </a:p>
          <a:p>
            <a:pPr marL="0" indent="0" algn="ctr">
              <a:buNone/>
            </a:pPr>
            <a:r>
              <a:rPr lang="en-US" sz="2800" dirty="0" smtClean="0"/>
              <a:t>Mentor </a:t>
            </a:r>
            <a:r>
              <a:rPr lang="en-US" sz="2800" dirty="0"/>
              <a:t>“serves as a guide, cheerleader, challenger, </a:t>
            </a:r>
            <a:endParaRPr lang="en-US" sz="2800" dirty="0" smtClean="0"/>
          </a:p>
          <a:p>
            <a:pPr marL="0" indent="0" algn="ctr">
              <a:buNone/>
            </a:pPr>
            <a:r>
              <a:rPr lang="en-US" sz="2800" dirty="0" smtClean="0"/>
              <a:t>and </a:t>
            </a:r>
            <a:r>
              <a:rPr lang="en-US" sz="2800" dirty="0"/>
              <a:t>supporter during the learning process, </a:t>
            </a:r>
            <a:endParaRPr lang="en-US" sz="2800" dirty="0" smtClean="0"/>
          </a:p>
          <a:p>
            <a:pPr marL="0" indent="0" algn="ctr">
              <a:buNone/>
            </a:pPr>
            <a:r>
              <a:rPr lang="en-US" sz="2800" dirty="0" smtClean="0"/>
              <a:t>challenging </a:t>
            </a:r>
            <a:r>
              <a:rPr lang="en-US" sz="2800" dirty="0"/>
              <a:t>students to examine their </a:t>
            </a:r>
            <a:endParaRPr lang="en-US" sz="2800" dirty="0" smtClean="0"/>
          </a:p>
          <a:p>
            <a:pPr marL="0" indent="0" algn="ctr">
              <a:buNone/>
            </a:pPr>
            <a:r>
              <a:rPr lang="en-US" sz="2800" dirty="0" smtClean="0"/>
              <a:t>conceptions </a:t>
            </a:r>
            <a:r>
              <a:rPr lang="en-US" sz="2800" dirty="0"/>
              <a:t>of self and the world” </a:t>
            </a:r>
            <a:endParaRPr lang="en-US" sz="2800" dirty="0" smtClean="0"/>
          </a:p>
          <a:p>
            <a:pPr marL="0" indent="0" algn="ctr">
              <a:buNone/>
            </a:pPr>
            <a:endParaRPr lang="en-US" sz="2800" dirty="0"/>
          </a:p>
          <a:p>
            <a:pPr marL="0" indent="0" algn="ctr">
              <a:buNone/>
            </a:pPr>
            <a:r>
              <a:rPr lang="en-US" sz="2800" dirty="0" smtClean="0"/>
              <a:t>(</a:t>
            </a:r>
            <a:r>
              <a:rPr lang="en-US" sz="2800" dirty="0"/>
              <a:t>Merriam, </a:t>
            </a:r>
            <a:r>
              <a:rPr lang="en-US" sz="2800" dirty="0" err="1"/>
              <a:t>Caffarella</a:t>
            </a:r>
            <a:r>
              <a:rPr lang="en-US" sz="2800" dirty="0"/>
              <a:t>, Baumgartner, 2007, p.138</a:t>
            </a:r>
          </a:p>
        </p:txBody>
      </p:sp>
      <p:pic>
        <p:nvPicPr>
          <p:cNvPr id="4" name="Picture 3">
            <a:extLst>
              <a:ext uri="{FF2B5EF4-FFF2-40B4-BE49-F238E27FC236}">
                <a16:creationId xmlns:a16="http://schemas.microsoft.com/office/drawing/2014/main" xmlns="" id="{D1C44A08-1B16-4838-A850-A897AB4072C3}"/>
              </a:ext>
            </a:extLst>
          </p:cNvPr>
          <p:cNvPicPr>
            <a:picLocks noChangeAspect="1"/>
          </p:cNvPicPr>
          <p:nvPr/>
        </p:nvPicPr>
        <p:blipFill>
          <a:blip r:embed="rId3"/>
          <a:stretch>
            <a:fillRect/>
          </a:stretch>
        </p:blipFill>
        <p:spPr>
          <a:xfrm>
            <a:off x="5014722" y="6023810"/>
            <a:ext cx="2162553" cy="467837"/>
          </a:xfrm>
          <a:prstGeom prst="rect">
            <a:avLst/>
          </a:prstGeom>
        </p:spPr>
      </p:pic>
    </p:spTree>
    <p:extLst>
      <p:ext uri="{BB962C8B-B14F-4D97-AF65-F5344CB8AC3E}">
        <p14:creationId xmlns:p14="http://schemas.microsoft.com/office/powerpoint/2010/main" val="829039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Practical Applications</a:t>
            </a:r>
            <a:endParaRPr lang="en-US" sz="3600" dirty="0"/>
          </a:p>
        </p:txBody>
      </p:sp>
      <p:sp>
        <p:nvSpPr>
          <p:cNvPr id="3" name="Content Placeholder 2"/>
          <p:cNvSpPr>
            <a:spLocks noGrp="1"/>
          </p:cNvSpPr>
          <p:nvPr>
            <p:ph idx="1"/>
          </p:nvPr>
        </p:nvSpPr>
        <p:spPr/>
        <p:txBody>
          <a:bodyPr/>
          <a:lstStyle/>
          <a:p>
            <a:r>
              <a:rPr lang="en-US" dirty="0"/>
              <a:t>A major goal of higher education is to create lifelong learners (</a:t>
            </a:r>
            <a:r>
              <a:rPr lang="en-US" dirty="0" err="1"/>
              <a:t>Nilson</a:t>
            </a:r>
            <a:r>
              <a:rPr lang="en-US" dirty="0"/>
              <a:t>, 2013</a:t>
            </a:r>
            <a:r>
              <a:rPr lang="en-US" dirty="0" smtClean="0"/>
              <a:t>).</a:t>
            </a:r>
          </a:p>
          <a:p>
            <a:r>
              <a:rPr lang="en-US" dirty="0"/>
              <a:t>Thinking about </a:t>
            </a:r>
            <a:r>
              <a:rPr lang="en-US" dirty="0" smtClean="0"/>
              <a:t>completion </a:t>
            </a:r>
            <a:r>
              <a:rPr lang="en-US" dirty="0"/>
              <a:t>goals is important, but process goals are the short-term achievements that often keep us </a:t>
            </a:r>
            <a:r>
              <a:rPr lang="en-US" dirty="0" smtClean="0"/>
              <a:t>going</a:t>
            </a:r>
          </a:p>
          <a:p>
            <a:r>
              <a:rPr lang="en-US" dirty="0"/>
              <a:t>Reminding students about thinking how the courses and tasks relate to their own work (outcome and value </a:t>
            </a:r>
            <a:r>
              <a:rPr lang="en-US" dirty="0" smtClean="0"/>
              <a:t>expectations)</a:t>
            </a:r>
          </a:p>
          <a:p>
            <a:r>
              <a:rPr lang="en-US" dirty="0" smtClean="0"/>
              <a:t>Talking about self-efficacy </a:t>
            </a:r>
            <a:r>
              <a:rPr lang="en-US" dirty="0"/>
              <a:t>beliefs </a:t>
            </a:r>
            <a:r>
              <a:rPr lang="en-US" dirty="0" smtClean="0"/>
              <a:t>students have is important</a:t>
            </a:r>
          </a:p>
          <a:p>
            <a:r>
              <a:rPr lang="en-US" dirty="0" smtClean="0"/>
              <a:t>Questions to elicit talk are useful, asking open-ended questions of students’ learning process and if/how their thinking has changed</a:t>
            </a:r>
          </a:p>
          <a:p>
            <a:r>
              <a:rPr lang="en-US" dirty="0" smtClean="0"/>
              <a:t>Normalizing the struggles students have helps to open discussions with students</a:t>
            </a:r>
            <a:endParaRPr lang="en-US" dirty="0"/>
          </a:p>
        </p:txBody>
      </p:sp>
      <p:pic>
        <p:nvPicPr>
          <p:cNvPr id="4" name="Picture 3">
            <a:extLst>
              <a:ext uri="{FF2B5EF4-FFF2-40B4-BE49-F238E27FC236}">
                <a16:creationId xmlns:a16="http://schemas.microsoft.com/office/drawing/2014/main" xmlns="" id="{D1C44A08-1B16-4838-A850-A897AB4072C3}"/>
              </a:ext>
            </a:extLst>
          </p:cNvPr>
          <p:cNvPicPr>
            <a:picLocks noChangeAspect="1"/>
          </p:cNvPicPr>
          <p:nvPr/>
        </p:nvPicPr>
        <p:blipFill>
          <a:blip r:embed="rId3"/>
          <a:stretch>
            <a:fillRect/>
          </a:stretch>
        </p:blipFill>
        <p:spPr>
          <a:xfrm>
            <a:off x="5014722" y="6023810"/>
            <a:ext cx="2162553" cy="467837"/>
          </a:xfrm>
          <a:prstGeom prst="rect">
            <a:avLst/>
          </a:prstGeom>
        </p:spPr>
      </p:pic>
    </p:spTree>
    <p:extLst>
      <p:ext uri="{BB962C8B-B14F-4D97-AF65-F5344CB8AC3E}">
        <p14:creationId xmlns:p14="http://schemas.microsoft.com/office/powerpoint/2010/main" val="1754723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1104900" y="1600200"/>
            <a:ext cx="9982200" cy="4423610"/>
          </a:xfrm>
        </p:spPr>
        <p:txBody>
          <a:bodyPr>
            <a:normAutofit fontScale="92500" lnSpcReduction="10000"/>
          </a:bodyPr>
          <a:lstStyle/>
          <a:p>
            <a:r>
              <a:rPr lang="en-US" sz="1800" dirty="0"/>
              <a:t>Hoggan, C. D. (2016). Transformative learning as a metatheory: Definition, criteria, and typology. </a:t>
            </a:r>
            <a:r>
              <a:rPr lang="en-US" sz="1800" i="1" dirty="0"/>
              <a:t>Adult education quarterly</a:t>
            </a:r>
            <a:r>
              <a:rPr lang="en-US" sz="1800" dirty="0"/>
              <a:t>, </a:t>
            </a:r>
            <a:r>
              <a:rPr lang="en-US" sz="1800" i="1" dirty="0"/>
              <a:t>66</a:t>
            </a:r>
            <a:r>
              <a:rPr lang="en-US" sz="1800" dirty="0"/>
              <a:t>(1), 57-75</a:t>
            </a:r>
            <a:r>
              <a:rPr lang="en-US" sz="1800" dirty="0" smtClean="0"/>
              <a:t>.</a:t>
            </a:r>
          </a:p>
          <a:p>
            <a:r>
              <a:rPr lang="en-US" sz="1800" dirty="0"/>
              <a:t>Huberman, M., Bitter, C., Anthony, J., &amp; </a:t>
            </a:r>
            <a:r>
              <a:rPr lang="en-US" sz="1800" dirty="0" err="1"/>
              <a:t>O'Day</a:t>
            </a:r>
            <a:r>
              <a:rPr lang="en-US" sz="1800" dirty="0"/>
              <a:t>, J. (2014). The shape of deeper learning: strategies, structures, and cultures in deeper learning network high schools. Findings from the study of deeper learning opportunities and outcomes: Report 1. </a:t>
            </a:r>
            <a:r>
              <a:rPr lang="en-US" sz="1800" i="1" dirty="0"/>
              <a:t>American Institutes for Research</a:t>
            </a:r>
            <a:r>
              <a:rPr lang="en-US" sz="1800" dirty="0"/>
              <a:t>. Retrieved from: http://www.air.org/resource/spotlight-deeper-learning</a:t>
            </a:r>
          </a:p>
          <a:p>
            <a:r>
              <a:rPr lang="en-US" sz="1800" dirty="0" err="1" smtClean="0"/>
              <a:t>Kahu</a:t>
            </a:r>
            <a:r>
              <a:rPr lang="en-US" sz="1800" dirty="0"/>
              <a:t>, E. R. (2013). Framing student engagement in higher education. </a:t>
            </a:r>
            <a:r>
              <a:rPr lang="en-US" sz="1800" i="1" dirty="0"/>
              <a:t>Studies in higher education</a:t>
            </a:r>
            <a:r>
              <a:rPr lang="en-US" sz="1800" dirty="0"/>
              <a:t>, </a:t>
            </a:r>
            <a:r>
              <a:rPr lang="en-US" sz="1800" i="1" dirty="0"/>
              <a:t>38</a:t>
            </a:r>
            <a:r>
              <a:rPr lang="en-US" sz="1800" dirty="0"/>
              <a:t>(5), 758-773.</a:t>
            </a:r>
            <a:endParaRPr lang="en-US" sz="1800" dirty="0" smtClean="0"/>
          </a:p>
          <a:p>
            <a:r>
              <a:rPr lang="en-US" sz="1800" dirty="0" smtClean="0"/>
              <a:t>Merriam</a:t>
            </a:r>
            <a:r>
              <a:rPr lang="en-US" sz="1800" dirty="0"/>
              <a:t>, S. B., </a:t>
            </a:r>
            <a:r>
              <a:rPr lang="en-US" sz="1800" dirty="0" err="1"/>
              <a:t>Caffarella</a:t>
            </a:r>
            <a:r>
              <a:rPr lang="en-US" sz="1800" dirty="0"/>
              <a:t>, R. S., &amp; Baumgartner, L. M. (2007). Learning in adulthood: A comprehensive guide. San </a:t>
            </a:r>
            <a:r>
              <a:rPr lang="en-US" sz="1800" dirty="0" smtClean="0"/>
              <a:t>Francisco, CA: </a:t>
            </a:r>
            <a:r>
              <a:rPr lang="en-US" sz="1800" dirty="0" err="1"/>
              <a:t>Jossey</a:t>
            </a:r>
            <a:r>
              <a:rPr lang="en-US" sz="1800" dirty="0"/>
              <a:t>-Bass.</a:t>
            </a:r>
          </a:p>
          <a:p>
            <a:r>
              <a:rPr lang="en-US" sz="1800" dirty="0" err="1"/>
              <a:t>Mezirow</a:t>
            </a:r>
            <a:r>
              <a:rPr lang="en-US" sz="1800" dirty="0"/>
              <a:t>, J. (2000). Learning to think like an adult. In J. </a:t>
            </a:r>
            <a:r>
              <a:rPr lang="en-US" sz="1800" dirty="0" err="1"/>
              <a:t>Mezirow</a:t>
            </a:r>
            <a:r>
              <a:rPr lang="en-US" sz="1800" dirty="0"/>
              <a:t> (Ed.), </a:t>
            </a:r>
            <a:r>
              <a:rPr lang="en-US" sz="1800" i="1" dirty="0"/>
              <a:t>Learning as transformation</a:t>
            </a:r>
            <a:r>
              <a:rPr lang="en-US" sz="1800" i="1" dirty="0" smtClean="0"/>
              <a:t>: Critical </a:t>
            </a:r>
            <a:r>
              <a:rPr lang="en-US" sz="1800" i="1" dirty="0"/>
              <a:t>perspectives on a theory in progress </a:t>
            </a:r>
            <a:r>
              <a:rPr lang="en-US" sz="1800" dirty="0"/>
              <a:t>(pp. 3-34). San Francisco, CA: </a:t>
            </a:r>
            <a:r>
              <a:rPr lang="en-US" sz="1800" dirty="0" err="1"/>
              <a:t>Jossey</a:t>
            </a:r>
            <a:r>
              <a:rPr lang="en-US" sz="1800" dirty="0"/>
              <a:t>-Bass.</a:t>
            </a:r>
            <a:endParaRPr lang="en-US" sz="1800" dirty="0" smtClean="0"/>
          </a:p>
          <a:p>
            <a:r>
              <a:rPr lang="en-US" sz="1800" dirty="0" err="1" smtClean="0"/>
              <a:t>Nilson</a:t>
            </a:r>
            <a:r>
              <a:rPr lang="en-US" sz="1800" dirty="0"/>
              <a:t>, L. B. (2013). </a:t>
            </a:r>
            <a:r>
              <a:rPr lang="en-US" sz="1800" i="1" dirty="0"/>
              <a:t>Creating self-regulated learners: Strategies to strengthen </a:t>
            </a:r>
            <a:r>
              <a:rPr lang="en-US" sz="1800" i="1" dirty="0" smtClean="0"/>
              <a:t>students</a:t>
            </a:r>
            <a:r>
              <a:rPr lang="en-US" sz="1800" i="1" dirty="0"/>
              <a:t>' self-awareness and learning skills</a:t>
            </a:r>
            <a:r>
              <a:rPr lang="en-US" sz="1800" dirty="0"/>
              <a:t>. </a:t>
            </a:r>
            <a:r>
              <a:rPr lang="en-US" sz="1800" dirty="0" err="1" smtClean="0"/>
              <a:t>Sterling,VA:Stylus</a:t>
            </a:r>
            <a:r>
              <a:rPr lang="en-US" sz="1800" dirty="0" smtClean="0"/>
              <a:t> </a:t>
            </a:r>
            <a:r>
              <a:rPr lang="en-US" sz="1800" dirty="0"/>
              <a:t>Publishing, </a:t>
            </a:r>
            <a:r>
              <a:rPr lang="en-US" sz="1800" dirty="0" smtClean="0"/>
              <a:t>LLC </a:t>
            </a:r>
            <a:endParaRPr lang="en-US" sz="1800" dirty="0"/>
          </a:p>
        </p:txBody>
      </p:sp>
      <p:pic>
        <p:nvPicPr>
          <p:cNvPr id="4" name="Picture 3">
            <a:extLst>
              <a:ext uri="{FF2B5EF4-FFF2-40B4-BE49-F238E27FC236}">
                <a16:creationId xmlns:a16="http://schemas.microsoft.com/office/drawing/2014/main" xmlns="" id="{D1C44A08-1B16-4838-A850-A897AB4072C3}"/>
              </a:ext>
            </a:extLst>
          </p:cNvPr>
          <p:cNvPicPr>
            <a:picLocks noChangeAspect="1"/>
          </p:cNvPicPr>
          <p:nvPr/>
        </p:nvPicPr>
        <p:blipFill>
          <a:blip r:embed="rId3"/>
          <a:stretch>
            <a:fillRect/>
          </a:stretch>
        </p:blipFill>
        <p:spPr>
          <a:xfrm>
            <a:off x="5014722" y="6023810"/>
            <a:ext cx="2162553" cy="467837"/>
          </a:xfrm>
          <a:prstGeom prst="rect">
            <a:avLst/>
          </a:prstGeom>
        </p:spPr>
      </p:pic>
    </p:spTree>
    <p:extLst>
      <p:ext uri="{BB962C8B-B14F-4D97-AF65-F5344CB8AC3E}">
        <p14:creationId xmlns:p14="http://schemas.microsoft.com/office/powerpoint/2010/main" val="1540858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Academic Literature 16x9">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xmlns="" name="TF03431380.potx" id="{B573BD99-E105-4D2A-964B-B901A176567A}" vid="{B1D363B9-18DE-4874-9E2B-FD69B5C6548D}"/>
    </a:ext>
  </a:extLst>
</a:theme>
</file>

<file path=ppt/theme/theme2.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APDescription xmlns="4873beb7-5857-4685-be1f-d57550cc96cc" xsi:nil="true"/>
    <AssetExpire xmlns="4873beb7-5857-4685-be1f-d57550cc96cc">2029-01-01T08:00:00+00:00</AssetExpire>
    <CampaignTagsTaxHTField0 xmlns="4873beb7-5857-4685-be1f-d57550cc96cc">
      <Terms xmlns="http://schemas.microsoft.com/office/infopath/2007/PartnerControls"/>
    </CampaignTagsTaxHTField0>
    <IntlLangReviewDate xmlns="4873beb7-5857-4685-be1f-d57550cc96cc" xsi:nil="true"/>
    <TPFriendlyName xmlns="4873beb7-5857-4685-be1f-d57550cc96cc" xsi:nil="true"/>
    <IntlLangReview xmlns="4873beb7-5857-4685-be1f-d57550cc96cc">false</IntlLangReview>
    <LocLastLocAttemptVersionLookup xmlns="4873beb7-5857-4685-be1f-d57550cc96cc">855024</LocLastLocAttemptVersionLookup>
    <PolicheckWords xmlns="4873beb7-5857-4685-be1f-d57550cc96cc" xsi:nil="true"/>
    <SubmitterId xmlns="4873beb7-5857-4685-be1f-d57550cc96cc" xsi:nil="true"/>
    <AcquiredFrom xmlns="4873beb7-5857-4685-be1f-d57550cc96cc">Internal MS</AcquiredFrom>
    <EditorialStatus xmlns="4873beb7-5857-4685-be1f-d57550cc96cc">Complete</EditorialStatus>
    <Markets xmlns="4873beb7-5857-4685-be1f-d57550cc96cc"/>
    <OriginAsset xmlns="4873beb7-5857-4685-be1f-d57550cc96cc" xsi:nil="true"/>
    <AssetStart xmlns="4873beb7-5857-4685-be1f-d57550cc96cc">2012-08-31T08:50:00+00:00</AssetStart>
    <FriendlyTitle xmlns="4873beb7-5857-4685-be1f-d57550cc96cc" xsi:nil="true"/>
    <MarketSpecific xmlns="4873beb7-5857-4685-be1f-d57550cc96cc">false</MarketSpecific>
    <TPNamespace xmlns="4873beb7-5857-4685-be1f-d57550cc96cc" xsi:nil="true"/>
    <PublishStatusLookup xmlns="4873beb7-5857-4685-be1f-d57550cc96cc">
      <Value>1616423</Value>
    </PublishStatusLookup>
    <APAuthor xmlns="4873beb7-5857-4685-be1f-d57550cc96cc">
      <UserInfo>
        <DisplayName>REDMOND\kristaa</DisplayName>
        <AccountId>136</AccountId>
        <AccountType/>
      </UserInfo>
    </APAuthor>
    <TPCommandLine xmlns="4873beb7-5857-4685-be1f-d57550cc96cc" xsi:nil="true"/>
    <IntlLangReviewer xmlns="4873beb7-5857-4685-be1f-d57550cc96cc" xsi:nil="true"/>
    <OpenTemplate xmlns="4873beb7-5857-4685-be1f-d57550cc96cc">true</OpenTemplate>
    <CSXSubmissionDate xmlns="4873beb7-5857-4685-be1f-d57550cc96cc" xsi:nil="true"/>
    <TaxCatchAll xmlns="4873beb7-5857-4685-be1f-d57550cc96cc"/>
    <Manager xmlns="4873beb7-5857-4685-be1f-d57550cc96cc" xsi:nil="true"/>
    <NumericId xmlns="4873beb7-5857-4685-be1f-d57550cc96cc" xsi:nil="true"/>
    <ParentAssetId xmlns="4873beb7-5857-4685-be1f-d57550cc96cc" xsi:nil="true"/>
    <OriginalSourceMarket xmlns="4873beb7-5857-4685-be1f-d57550cc96cc" xsi:nil="true"/>
    <ApprovalStatus xmlns="4873beb7-5857-4685-be1f-d57550cc96cc">InProgress</ApprovalStatus>
    <TPComponent xmlns="4873beb7-5857-4685-be1f-d57550cc96cc" xsi:nil="true"/>
    <EditorialTags xmlns="4873beb7-5857-4685-be1f-d57550cc96cc" xsi:nil="true"/>
    <TPExecutable xmlns="4873beb7-5857-4685-be1f-d57550cc96cc" xsi:nil="true"/>
    <TPLaunchHelpLink xmlns="4873beb7-5857-4685-be1f-d57550cc96cc" xsi:nil="true"/>
    <LocComments xmlns="4873beb7-5857-4685-be1f-d57550cc96cc" xsi:nil="true"/>
    <LocRecommendedHandoff xmlns="4873beb7-5857-4685-be1f-d57550cc96cc" xsi:nil="true"/>
    <SourceTitle xmlns="4873beb7-5857-4685-be1f-d57550cc96cc" xsi:nil="true"/>
    <CSXUpdate xmlns="4873beb7-5857-4685-be1f-d57550cc96cc">false</CSXUpdate>
    <IntlLocPriority xmlns="4873beb7-5857-4685-be1f-d57550cc96cc" xsi:nil="true"/>
    <UAProjectedTotalWords xmlns="4873beb7-5857-4685-be1f-d57550cc96cc" xsi:nil="true"/>
    <AssetType xmlns="4873beb7-5857-4685-be1f-d57550cc96cc">TP</AssetType>
    <MachineTranslated xmlns="4873beb7-5857-4685-be1f-d57550cc96cc">false</MachineTranslated>
    <OutputCachingOn xmlns="4873beb7-5857-4685-be1f-d57550cc96cc">false</OutputCachingOn>
    <TemplateStatus xmlns="4873beb7-5857-4685-be1f-d57550cc96cc">Complete</TemplateStatus>
    <IsSearchable xmlns="4873beb7-5857-4685-be1f-d57550cc96cc">true</IsSearchable>
    <ContentItem xmlns="4873beb7-5857-4685-be1f-d57550cc96cc" xsi:nil="true"/>
    <HandoffToMSDN xmlns="4873beb7-5857-4685-be1f-d57550cc96cc" xsi:nil="true"/>
    <ShowIn xmlns="4873beb7-5857-4685-be1f-d57550cc96cc">Show everywhere</ShowIn>
    <ThumbnailAssetId xmlns="4873beb7-5857-4685-be1f-d57550cc96cc" xsi:nil="true"/>
    <UALocComments xmlns="4873beb7-5857-4685-be1f-d57550cc96cc" xsi:nil="true"/>
    <UALocRecommendation xmlns="4873beb7-5857-4685-be1f-d57550cc96cc">Localize</UALocRecommendation>
    <LastModifiedDateTime xmlns="4873beb7-5857-4685-be1f-d57550cc96cc" xsi:nil="true"/>
    <LegacyData xmlns="4873beb7-5857-4685-be1f-d57550cc96cc" xsi:nil="true"/>
    <LocManualTestRequired xmlns="4873beb7-5857-4685-be1f-d57550cc96cc">false</LocManualTestRequired>
    <LocMarketGroupTiers2 xmlns="4873beb7-5857-4685-be1f-d57550cc96cc" xsi:nil="true"/>
    <ClipArtFilename xmlns="4873beb7-5857-4685-be1f-d57550cc96cc" xsi:nil="true"/>
    <TPApplication xmlns="4873beb7-5857-4685-be1f-d57550cc96cc" xsi:nil="true"/>
    <CSXHash xmlns="4873beb7-5857-4685-be1f-d57550cc96cc" xsi:nil="true"/>
    <DirectSourceMarket xmlns="4873beb7-5857-4685-be1f-d57550cc96cc" xsi:nil="true"/>
    <PrimaryImageGen xmlns="4873beb7-5857-4685-be1f-d57550cc96cc">true</PrimaryImageGen>
    <PlannedPubDate xmlns="4873beb7-5857-4685-be1f-d57550cc96cc" xsi:nil="true"/>
    <CSXSubmissionMarket xmlns="4873beb7-5857-4685-be1f-d57550cc96cc" xsi:nil="true"/>
    <Downloads xmlns="4873beb7-5857-4685-be1f-d57550cc96cc">0</Downloads>
    <ArtSampleDocs xmlns="4873beb7-5857-4685-be1f-d57550cc96cc" xsi:nil="true"/>
    <TrustLevel xmlns="4873beb7-5857-4685-be1f-d57550cc96cc">1 Microsoft Managed Content</TrustLevel>
    <BlockPublish xmlns="4873beb7-5857-4685-be1f-d57550cc96cc">false</BlockPublish>
    <TPLaunchHelpLinkType xmlns="4873beb7-5857-4685-be1f-d57550cc96cc">Template</TPLaunchHelpLinkType>
    <LocalizationTagsTaxHTField0 xmlns="4873beb7-5857-4685-be1f-d57550cc96cc">
      <Terms xmlns="http://schemas.microsoft.com/office/infopath/2007/PartnerControls"/>
    </LocalizationTagsTaxHTField0>
    <BusinessGroup xmlns="4873beb7-5857-4685-be1f-d57550cc96cc" xsi:nil="true"/>
    <Providers xmlns="4873beb7-5857-4685-be1f-d57550cc96cc" xsi:nil="true"/>
    <TemplateTemplateType xmlns="4873beb7-5857-4685-be1f-d57550cc96cc">PowerPoint Presentation Template</TemplateTemplateType>
    <TimesCloned xmlns="4873beb7-5857-4685-be1f-d57550cc96cc" xsi:nil="true"/>
    <TPAppVersion xmlns="4873beb7-5857-4685-be1f-d57550cc96cc" xsi:nil="true"/>
    <VoteCount xmlns="4873beb7-5857-4685-be1f-d57550cc96cc" xsi:nil="true"/>
    <AverageRating xmlns="4873beb7-5857-4685-be1f-d57550cc96cc" xsi:nil="true"/>
    <FeatureTagsTaxHTField0 xmlns="4873beb7-5857-4685-be1f-d57550cc96cc">
      <Terms xmlns="http://schemas.microsoft.com/office/infopath/2007/PartnerControls"/>
    </FeatureTagsTaxHTField0>
    <Provider xmlns="4873beb7-5857-4685-be1f-d57550cc96cc" xsi:nil="true"/>
    <UACurrentWords xmlns="4873beb7-5857-4685-be1f-d57550cc96cc" xsi:nil="true"/>
    <AssetId xmlns="4873beb7-5857-4685-be1f-d57550cc96cc">TP103431361</AssetId>
    <TPClientViewer xmlns="4873beb7-5857-4685-be1f-d57550cc96cc" xsi:nil="true"/>
    <DSATActionTaken xmlns="4873beb7-5857-4685-be1f-d57550cc96cc" xsi:nil="true"/>
    <APEditor xmlns="4873beb7-5857-4685-be1f-d57550cc96cc">
      <UserInfo>
        <DisplayName/>
        <AccountId xsi:nil="true"/>
        <AccountType/>
      </UserInfo>
    </APEditor>
    <TPInstallLocation xmlns="4873beb7-5857-4685-be1f-d57550cc96cc" xsi:nil="true"/>
    <OOCacheId xmlns="4873beb7-5857-4685-be1f-d57550cc96cc" xsi:nil="true"/>
    <IsDeleted xmlns="4873beb7-5857-4685-be1f-d57550cc96cc">false</IsDeleted>
    <PublishTargets xmlns="4873beb7-5857-4685-be1f-d57550cc96cc">OfficeOnlineVNext</PublishTargets>
    <ApprovalLog xmlns="4873beb7-5857-4685-be1f-d57550cc96cc" xsi:nil="true"/>
    <BugNumber xmlns="4873beb7-5857-4685-be1f-d57550cc96cc" xsi:nil="true"/>
    <CrawlForDependencies xmlns="4873beb7-5857-4685-be1f-d57550cc96cc">false</CrawlForDependencies>
    <InternalTagsTaxHTField0 xmlns="4873beb7-5857-4685-be1f-d57550cc96cc">
      <Terms xmlns="http://schemas.microsoft.com/office/infopath/2007/PartnerControls"/>
    </InternalTagsTaxHTField0>
    <LastHandOff xmlns="4873beb7-5857-4685-be1f-d57550cc96cc" xsi:nil="true"/>
    <Milestone xmlns="4873beb7-5857-4685-be1f-d57550cc96cc" xsi:nil="true"/>
    <OriginalRelease xmlns="4873beb7-5857-4685-be1f-d57550cc96cc">15</OriginalRelease>
    <RecommendationsModifier xmlns="4873beb7-5857-4685-be1f-d57550cc96cc" xsi:nil="true"/>
    <ScenarioTagsTaxHTField0 xmlns="4873beb7-5857-4685-be1f-d57550cc96cc">
      <Terms xmlns="http://schemas.microsoft.com/office/infopath/2007/PartnerControls"/>
    </ScenarioTagsTaxHTField0>
    <UANotes xmlns="4873beb7-5857-4685-be1f-d57550cc96c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61E720F-F05D-4536-9C34-0CFCED65D3B7}">
  <ds:schemaRefs>
    <ds:schemaRef ds:uri="http://schemas.microsoft.com/sharepoint/v3/contenttype/forms"/>
  </ds:schemaRefs>
</ds:datastoreItem>
</file>

<file path=customXml/itemProps2.xml><?xml version="1.0" encoding="utf-8"?>
<ds:datastoreItem xmlns:ds="http://schemas.openxmlformats.org/officeDocument/2006/customXml" ds:itemID="{8CDDBB83-77C1-4099-A0AA-289882E745E2}">
  <ds:schemaRefs>
    <ds:schemaRef ds:uri="http://purl.org/dc/terms/"/>
    <ds:schemaRef ds:uri="http://www.w3.org/XML/1998/namespace"/>
    <ds:schemaRef ds:uri="http://schemas.microsoft.com/office/2006/documentManagement/types"/>
    <ds:schemaRef ds:uri="http://purl.org/dc/elements/1.1/"/>
    <ds:schemaRef ds:uri="http://schemas.microsoft.com/office/2006/metadata/properties"/>
    <ds:schemaRef ds:uri="4873beb7-5857-4685-be1f-d57550cc96cc"/>
    <ds:schemaRef ds:uri="http://schemas.microsoft.com/office/infopath/2007/PartnerControls"/>
    <ds:schemaRef ds:uri="http://schemas.openxmlformats.org/package/2006/metadata/core-properties"/>
    <ds:schemaRef ds:uri="http://purl.org/dc/dcmitype/"/>
  </ds:schemaRefs>
</ds:datastoreItem>
</file>

<file path=customXml/itemProps3.xml><?xml version="1.0" encoding="utf-8"?>
<ds:datastoreItem xmlns:ds="http://schemas.openxmlformats.org/officeDocument/2006/customXml" ds:itemID="{28C8B9CA-0273-4370-889A-FC05DA5C2F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Academic presentation, pinstripe and ribbon design (widescreen)</Template>
  <TotalTime>1022</TotalTime>
  <Words>1392</Words>
  <Application>Microsoft Office PowerPoint</Application>
  <PresentationFormat>Custom</PresentationFormat>
  <Paragraphs>120</Paragraphs>
  <Slides>9</Slides>
  <Notes>9</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Academic Literature 16x9</vt:lpstr>
      <vt:lpstr>Transformative  Learning As a metatheory (Hoggan, 2016)</vt:lpstr>
      <vt:lpstr>Transformational Learning – a Change</vt:lpstr>
      <vt:lpstr>Engagement vs Compliance</vt:lpstr>
      <vt:lpstr>Adult Learning and Mentoring Practice </vt:lpstr>
      <vt:lpstr>Definition of Transformative Learning </vt:lpstr>
      <vt:lpstr>Transactive vs. Transformative Mentoring</vt:lpstr>
      <vt:lpstr>Transformative Mentoring</vt:lpstr>
      <vt:lpstr>Practical Applications</vt:lpstr>
      <vt:lpstr>References:</vt:lpstr>
    </vt:vector>
  </TitlesOfParts>
  <Company>Western Governors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Transformative  Learning As a metatheory (Hoggan, 2016)</dc:title>
  <dc:creator>Nina Smith</dc:creator>
  <cp:lastModifiedBy>Nina</cp:lastModifiedBy>
  <cp:revision>23</cp:revision>
  <dcterms:created xsi:type="dcterms:W3CDTF">2018-01-09T01:54:09Z</dcterms:created>
  <dcterms:modified xsi:type="dcterms:W3CDTF">2018-06-11T00:24:57Z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0x0101006EDDDB5EE6D98C44930B742096920B300400F5B6D36B3EF94B4E9A635CDF2A18F5B8</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